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83" r:id="rId6"/>
    <p:sldId id="280" r:id="rId7"/>
    <p:sldId id="261" r:id="rId8"/>
    <p:sldId id="267" r:id="rId9"/>
    <p:sldId id="284" r:id="rId10"/>
    <p:sldId id="282" r:id="rId11"/>
    <p:sldId id="285" r:id="rId12"/>
    <p:sldId id="281"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A9B6"/>
    <a:srgbClr val="692A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1" autoAdjust="0"/>
    <p:restoredTop sz="80583" autoAdjust="0"/>
  </p:normalViewPr>
  <p:slideViewPr>
    <p:cSldViewPr>
      <p:cViewPr varScale="1">
        <p:scale>
          <a:sx n="40" d="100"/>
          <a:sy n="40" d="100"/>
        </p:scale>
        <p:origin x="-89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0DBBE5-44A3-452D-9C26-41B271205D7E}" type="doc">
      <dgm:prSet loTypeId="urn:microsoft.com/office/officeart/2005/8/layout/radial6" loCatId="cycle" qsTypeId="urn:microsoft.com/office/officeart/2005/8/quickstyle/3d8" qsCatId="3D" csTypeId="urn:microsoft.com/office/officeart/2005/8/colors/accent2_2" csCatId="accent2" phldr="1"/>
      <dgm:spPr/>
      <dgm:t>
        <a:bodyPr/>
        <a:lstStyle/>
        <a:p>
          <a:endParaRPr lang="es-ES"/>
        </a:p>
      </dgm:t>
    </dgm:pt>
    <dgm:pt modelId="{D2AD793C-2F6B-4A7B-82FE-38276C65415C}">
      <dgm:prSet phldrT="[Texto]">
        <dgm:style>
          <a:lnRef idx="1">
            <a:schemeClr val="accent1"/>
          </a:lnRef>
          <a:fillRef idx="2">
            <a:schemeClr val="accent1"/>
          </a:fillRef>
          <a:effectRef idx="1">
            <a:schemeClr val="accent1"/>
          </a:effectRef>
          <a:fontRef idx="minor">
            <a:schemeClr val="dk1"/>
          </a:fontRef>
        </dgm:style>
      </dgm:prSet>
      <dgm:spPr/>
      <dgm:t>
        <a:bodyPr/>
        <a:lstStyle/>
        <a:p>
          <a:r>
            <a:rPr lang="es-ES" dirty="0" smtClean="0"/>
            <a:t>Tiempo de trabajo</a:t>
          </a:r>
          <a:endParaRPr lang="es-ES" dirty="0"/>
        </a:p>
      </dgm:t>
    </dgm:pt>
    <dgm:pt modelId="{F34AE26B-B296-4836-9ADE-283A6437180A}" type="parTrans" cxnId="{FE185BA6-E8A0-4262-9589-F64B5747CFD9}">
      <dgm:prSet/>
      <dgm:spPr/>
      <dgm:t>
        <a:bodyPr/>
        <a:lstStyle/>
        <a:p>
          <a:endParaRPr lang="es-ES"/>
        </a:p>
      </dgm:t>
    </dgm:pt>
    <dgm:pt modelId="{CC4A97B4-CE75-4FC0-B98E-8298FB5AB710}" type="sibTrans" cxnId="{FE185BA6-E8A0-4262-9589-F64B5747CFD9}">
      <dgm:prSet/>
      <dgm:spPr/>
      <dgm:t>
        <a:bodyPr/>
        <a:lstStyle/>
        <a:p>
          <a:endParaRPr lang="es-ES"/>
        </a:p>
      </dgm:t>
    </dgm:pt>
    <dgm:pt modelId="{C3F135BD-6FBA-40FD-A932-B21F6B17D956}">
      <dgm:prSet phldrT="[Texto]"/>
      <dgm:spPr/>
      <dgm:t>
        <a:bodyPr/>
        <a:lstStyle/>
        <a:p>
          <a:r>
            <a:rPr lang="es-ES" dirty="0" smtClean="0"/>
            <a:t>Vuelta a la calma </a:t>
          </a:r>
          <a:endParaRPr lang="es-ES" dirty="0"/>
        </a:p>
      </dgm:t>
    </dgm:pt>
    <dgm:pt modelId="{BD5E996B-E2B5-4DD1-A703-29B532C706A3}" type="parTrans" cxnId="{EE6EB816-BA64-4BDA-8FD0-F832833D898D}">
      <dgm:prSet/>
      <dgm:spPr/>
      <dgm:t>
        <a:bodyPr/>
        <a:lstStyle/>
        <a:p>
          <a:endParaRPr lang="es-ES"/>
        </a:p>
      </dgm:t>
    </dgm:pt>
    <dgm:pt modelId="{EFA81315-F7F5-42A0-84EC-4FFB4F828234}" type="sibTrans" cxnId="{EE6EB816-BA64-4BDA-8FD0-F832833D898D}">
      <dgm:prSet/>
      <dgm:spPr/>
      <dgm:t>
        <a:bodyPr/>
        <a:lstStyle/>
        <a:p>
          <a:endParaRPr lang="es-ES"/>
        </a:p>
      </dgm:t>
    </dgm:pt>
    <dgm:pt modelId="{985409E2-6043-4DE0-BF60-328674D755E2}">
      <dgm:prSet phldrT="[Texto]"/>
      <dgm:spPr/>
      <dgm:t>
        <a:bodyPr/>
        <a:lstStyle/>
        <a:p>
          <a:r>
            <a:rPr lang="es-ES" dirty="0" smtClean="0"/>
            <a:t>Trabajo técnico </a:t>
          </a:r>
          <a:endParaRPr lang="es-ES" dirty="0"/>
        </a:p>
      </dgm:t>
    </dgm:pt>
    <dgm:pt modelId="{5F8677FB-D5EC-4485-98C7-7B22E4630E96}" type="parTrans" cxnId="{6E3BA0DC-61E1-435B-87D7-DC7438AB85E3}">
      <dgm:prSet/>
      <dgm:spPr/>
      <dgm:t>
        <a:bodyPr/>
        <a:lstStyle/>
        <a:p>
          <a:endParaRPr lang="es-ES"/>
        </a:p>
      </dgm:t>
    </dgm:pt>
    <dgm:pt modelId="{D329E2D7-2DAA-4362-A50E-5446A9ED3C9A}" type="sibTrans" cxnId="{6E3BA0DC-61E1-435B-87D7-DC7438AB85E3}">
      <dgm:prSet/>
      <dgm:spPr/>
      <dgm:t>
        <a:bodyPr/>
        <a:lstStyle/>
        <a:p>
          <a:endParaRPr lang="es-ES"/>
        </a:p>
      </dgm:t>
    </dgm:pt>
    <dgm:pt modelId="{B1E500AA-EC3A-452D-991D-1833BE399F8E}">
      <dgm:prSet phldrT="[Texto]"/>
      <dgm:spPr/>
      <dgm:t>
        <a:bodyPr/>
        <a:lstStyle/>
        <a:p>
          <a:r>
            <a:rPr lang="es-ES" dirty="0" smtClean="0"/>
            <a:t>Trabajo principal </a:t>
          </a:r>
          <a:endParaRPr lang="es-ES" dirty="0"/>
        </a:p>
      </dgm:t>
    </dgm:pt>
    <dgm:pt modelId="{8A91D356-EC1A-4EC5-92A7-A5758603AB10}" type="parTrans" cxnId="{2153941C-7595-4FBF-8043-E76F4C82263A}">
      <dgm:prSet/>
      <dgm:spPr/>
      <dgm:t>
        <a:bodyPr/>
        <a:lstStyle/>
        <a:p>
          <a:endParaRPr lang="es-ES"/>
        </a:p>
      </dgm:t>
    </dgm:pt>
    <dgm:pt modelId="{A1669B75-17C2-469F-AC0E-AB7A31D2235D}" type="sibTrans" cxnId="{2153941C-7595-4FBF-8043-E76F4C82263A}">
      <dgm:prSet/>
      <dgm:spPr/>
      <dgm:t>
        <a:bodyPr/>
        <a:lstStyle/>
        <a:p>
          <a:endParaRPr lang="es-ES"/>
        </a:p>
      </dgm:t>
    </dgm:pt>
    <dgm:pt modelId="{B1F8824E-2FAE-44B8-83C8-C592969B69E8}">
      <dgm:prSet phldrT="[Texto]"/>
      <dgm:spPr/>
      <dgm:t>
        <a:bodyPr/>
        <a:lstStyle/>
        <a:p>
          <a:r>
            <a:rPr lang="es-ES" dirty="0" smtClean="0"/>
            <a:t>Entrada en calor</a:t>
          </a:r>
          <a:endParaRPr lang="es-ES" dirty="0"/>
        </a:p>
      </dgm:t>
    </dgm:pt>
    <dgm:pt modelId="{5DDA8511-AF93-429E-8591-47C29B6316E7}" type="parTrans" cxnId="{E3C51BE6-D75F-422B-AC34-F3C4AA7A44DD}">
      <dgm:prSet/>
      <dgm:spPr/>
      <dgm:t>
        <a:bodyPr/>
        <a:lstStyle/>
        <a:p>
          <a:endParaRPr lang="es-ES"/>
        </a:p>
      </dgm:t>
    </dgm:pt>
    <dgm:pt modelId="{72D2738D-EC60-42EC-90F0-FEC3E667A43F}" type="sibTrans" cxnId="{E3C51BE6-D75F-422B-AC34-F3C4AA7A44DD}">
      <dgm:prSet/>
      <dgm:spPr/>
      <dgm:t>
        <a:bodyPr/>
        <a:lstStyle/>
        <a:p>
          <a:endParaRPr lang="es-ES"/>
        </a:p>
      </dgm:t>
    </dgm:pt>
    <dgm:pt modelId="{BFB2F2C4-8105-42B7-90F9-45002B919435}" type="pres">
      <dgm:prSet presAssocID="{360DBBE5-44A3-452D-9C26-41B271205D7E}" presName="Name0" presStyleCnt="0">
        <dgm:presLayoutVars>
          <dgm:chMax val="1"/>
          <dgm:dir/>
          <dgm:animLvl val="ctr"/>
          <dgm:resizeHandles val="exact"/>
        </dgm:presLayoutVars>
      </dgm:prSet>
      <dgm:spPr/>
      <dgm:t>
        <a:bodyPr/>
        <a:lstStyle/>
        <a:p>
          <a:endParaRPr lang="es-ES"/>
        </a:p>
      </dgm:t>
    </dgm:pt>
    <dgm:pt modelId="{500CF280-3327-43DE-B0C5-8C9F67BE28E1}" type="pres">
      <dgm:prSet presAssocID="{D2AD793C-2F6B-4A7B-82FE-38276C65415C}" presName="centerShape" presStyleLbl="node0" presStyleIdx="0" presStyleCnt="1"/>
      <dgm:spPr/>
      <dgm:t>
        <a:bodyPr/>
        <a:lstStyle/>
        <a:p>
          <a:endParaRPr lang="es-ES"/>
        </a:p>
      </dgm:t>
    </dgm:pt>
    <dgm:pt modelId="{74CDF1AF-EE8B-46E6-9951-CCB60E37189F}" type="pres">
      <dgm:prSet presAssocID="{C3F135BD-6FBA-40FD-A932-B21F6B17D956}" presName="node" presStyleLbl="node1" presStyleIdx="0" presStyleCnt="4">
        <dgm:presLayoutVars>
          <dgm:bulletEnabled val="1"/>
        </dgm:presLayoutVars>
      </dgm:prSet>
      <dgm:spPr/>
      <dgm:t>
        <a:bodyPr/>
        <a:lstStyle/>
        <a:p>
          <a:endParaRPr lang="es-ES"/>
        </a:p>
      </dgm:t>
    </dgm:pt>
    <dgm:pt modelId="{35E6225B-BF54-43CC-9B39-E29E8D9BE734}" type="pres">
      <dgm:prSet presAssocID="{C3F135BD-6FBA-40FD-A932-B21F6B17D956}" presName="dummy" presStyleCnt="0"/>
      <dgm:spPr/>
    </dgm:pt>
    <dgm:pt modelId="{1BDF7702-446D-4892-8633-045902B0487B}" type="pres">
      <dgm:prSet presAssocID="{EFA81315-F7F5-42A0-84EC-4FFB4F828234}" presName="sibTrans" presStyleLbl="sibTrans2D1" presStyleIdx="0" presStyleCnt="4"/>
      <dgm:spPr/>
      <dgm:t>
        <a:bodyPr/>
        <a:lstStyle/>
        <a:p>
          <a:endParaRPr lang="es-ES"/>
        </a:p>
      </dgm:t>
    </dgm:pt>
    <dgm:pt modelId="{C43EE49B-91E4-45CF-B00C-CC27786A6C3A}" type="pres">
      <dgm:prSet presAssocID="{985409E2-6043-4DE0-BF60-328674D755E2}" presName="node" presStyleLbl="node1" presStyleIdx="1" presStyleCnt="4">
        <dgm:presLayoutVars>
          <dgm:bulletEnabled val="1"/>
        </dgm:presLayoutVars>
      </dgm:prSet>
      <dgm:spPr/>
      <dgm:t>
        <a:bodyPr/>
        <a:lstStyle/>
        <a:p>
          <a:endParaRPr lang="es-ES"/>
        </a:p>
      </dgm:t>
    </dgm:pt>
    <dgm:pt modelId="{950FD97C-C906-4425-88F0-51AAC749CA78}" type="pres">
      <dgm:prSet presAssocID="{985409E2-6043-4DE0-BF60-328674D755E2}" presName="dummy" presStyleCnt="0"/>
      <dgm:spPr/>
    </dgm:pt>
    <dgm:pt modelId="{97CBDBCB-314F-4EEF-9F69-DC15E0B2339A}" type="pres">
      <dgm:prSet presAssocID="{D329E2D7-2DAA-4362-A50E-5446A9ED3C9A}" presName="sibTrans" presStyleLbl="sibTrans2D1" presStyleIdx="1" presStyleCnt="4"/>
      <dgm:spPr/>
      <dgm:t>
        <a:bodyPr/>
        <a:lstStyle/>
        <a:p>
          <a:endParaRPr lang="es-ES"/>
        </a:p>
      </dgm:t>
    </dgm:pt>
    <dgm:pt modelId="{63F7FB90-DEAB-45FA-B657-5BAA78ECC2AE}" type="pres">
      <dgm:prSet presAssocID="{B1E500AA-EC3A-452D-991D-1833BE399F8E}" presName="node" presStyleLbl="node1" presStyleIdx="2" presStyleCnt="4">
        <dgm:presLayoutVars>
          <dgm:bulletEnabled val="1"/>
        </dgm:presLayoutVars>
      </dgm:prSet>
      <dgm:spPr/>
      <dgm:t>
        <a:bodyPr/>
        <a:lstStyle/>
        <a:p>
          <a:endParaRPr lang="es-ES"/>
        </a:p>
      </dgm:t>
    </dgm:pt>
    <dgm:pt modelId="{5F3E03B7-ADAF-4BB2-9EA6-65B2493B58AC}" type="pres">
      <dgm:prSet presAssocID="{B1E500AA-EC3A-452D-991D-1833BE399F8E}" presName="dummy" presStyleCnt="0"/>
      <dgm:spPr/>
    </dgm:pt>
    <dgm:pt modelId="{135E2D29-E7E7-444F-B772-6BA7BFDFD2A9}" type="pres">
      <dgm:prSet presAssocID="{A1669B75-17C2-469F-AC0E-AB7A31D2235D}" presName="sibTrans" presStyleLbl="sibTrans2D1" presStyleIdx="2" presStyleCnt="4"/>
      <dgm:spPr/>
      <dgm:t>
        <a:bodyPr/>
        <a:lstStyle/>
        <a:p>
          <a:endParaRPr lang="es-ES"/>
        </a:p>
      </dgm:t>
    </dgm:pt>
    <dgm:pt modelId="{B60998BA-852F-42FD-8B2A-943F8A026273}" type="pres">
      <dgm:prSet presAssocID="{B1F8824E-2FAE-44B8-83C8-C592969B69E8}" presName="node" presStyleLbl="node1" presStyleIdx="3" presStyleCnt="4">
        <dgm:presLayoutVars>
          <dgm:bulletEnabled val="1"/>
        </dgm:presLayoutVars>
      </dgm:prSet>
      <dgm:spPr/>
      <dgm:t>
        <a:bodyPr/>
        <a:lstStyle/>
        <a:p>
          <a:endParaRPr lang="es-ES"/>
        </a:p>
      </dgm:t>
    </dgm:pt>
    <dgm:pt modelId="{6F9EE294-51D0-49BD-9FC2-0E5770E4C9AD}" type="pres">
      <dgm:prSet presAssocID="{B1F8824E-2FAE-44B8-83C8-C592969B69E8}" presName="dummy" presStyleCnt="0"/>
      <dgm:spPr/>
    </dgm:pt>
    <dgm:pt modelId="{DCE1E7B0-4F81-440E-80FF-AE1F77208596}" type="pres">
      <dgm:prSet presAssocID="{72D2738D-EC60-42EC-90F0-FEC3E667A43F}" presName="sibTrans" presStyleLbl="sibTrans2D1" presStyleIdx="3" presStyleCnt="4"/>
      <dgm:spPr/>
      <dgm:t>
        <a:bodyPr/>
        <a:lstStyle/>
        <a:p>
          <a:endParaRPr lang="es-ES"/>
        </a:p>
      </dgm:t>
    </dgm:pt>
  </dgm:ptLst>
  <dgm:cxnLst>
    <dgm:cxn modelId="{E90D0A75-DD05-4A53-8051-158FD61B743D}" type="presOf" srcId="{A1669B75-17C2-469F-AC0E-AB7A31D2235D}" destId="{135E2D29-E7E7-444F-B772-6BA7BFDFD2A9}" srcOrd="0" destOrd="0" presId="urn:microsoft.com/office/officeart/2005/8/layout/radial6"/>
    <dgm:cxn modelId="{E8F0FB47-CF92-421F-B0B8-BED22807FE00}" type="presOf" srcId="{D329E2D7-2DAA-4362-A50E-5446A9ED3C9A}" destId="{97CBDBCB-314F-4EEF-9F69-DC15E0B2339A}" srcOrd="0" destOrd="0" presId="urn:microsoft.com/office/officeart/2005/8/layout/radial6"/>
    <dgm:cxn modelId="{80DF1B40-7E19-40D8-863E-7FD89157A3A9}" type="presOf" srcId="{D2AD793C-2F6B-4A7B-82FE-38276C65415C}" destId="{500CF280-3327-43DE-B0C5-8C9F67BE28E1}" srcOrd="0" destOrd="0" presId="urn:microsoft.com/office/officeart/2005/8/layout/radial6"/>
    <dgm:cxn modelId="{E3C51BE6-D75F-422B-AC34-F3C4AA7A44DD}" srcId="{D2AD793C-2F6B-4A7B-82FE-38276C65415C}" destId="{B1F8824E-2FAE-44B8-83C8-C592969B69E8}" srcOrd="3" destOrd="0" parTransId="{5DDA8511-AF93-429E-8591-47C29B6316E7}" sibTransId="{72D2738D-EC60-42EC-90F0-FEC3E667A43F}"/>
    <dgm:cxn modelId="{E63F6B06-CB91-4354-BCD5-89F0E6C7A4B4}" type="presOf" srcId="{985409E2-6043-4DE0-BF60-328674D755E2}" destId="{C43EE49B-91E4-45CF-B00C-CC27786A6C3A}" srcOrd="0" destOrd="0" presId="urn:microsoft.com/office/officeart/2005/8/layout/radial6"/>
    <dgm:cxn modelId="{6FE6B04C-5F2C-4670-8C99-42F02972C343}" type="presOf" srcId="{EFA81315-F7F5-42A0-84EC-4FFB4F828234}" destId="{1BDF7702-446D-4892-8633-045902B0487B}" srcOrd="0" destOrd="0" presId="urn:microsoft.com/office/officeart/2005/8/layout/radial6"/>
    <dgm:cxn modelId="{2153941C-7595-4FBF-8043-E76F4C82263A}" srcId="{D2AD793C-2F6B-4A7B-82FE-38276C65415C}" destId="{B1E500AA-EC3A-452D-991D-1833BE399F8E}" srcOrd="2" destOrd="0" parTransId="{8A91D356-EC1A-4EC5-92A7-A5758603AB10}" sibTransId="{A1669B75-17C2-469F-AC0E-AB7A31D2235D}"/>
    <dgm:cxn modelId="{BCFF9E55-D5E0-431E-BCA3-190FC4C7EDA3}" type="presOf" srcId="{B1F8824E-2FAE-44B8-83C8-C592969B69E8}" destId="{B60998BA-852F-42FD-8B2A-943F8A026273}" srcOrd="0" destOrd="0" presId="urn:microsoft.com/office/officeart/2005/8/layout/radial6"/>
    <dgm:cxn modelId="{026B6C25-4506-4E7C-89F0-4A140195C047}" type="presOf" srcId="{72D2738D-EC60-42EC-90F0-FEC3E667A43F}" destId="{DCE1E7B0-4F81-440E-80FF-AE1F77208596}" srcOrd="0" destOrd="0" presId="urn:microsoft.com/office/officeart/2005/8/layout/radial6"/>
    <dgm:cxn modelId="{78FDEA04-6DDD-48D5-83CE-6E17574951C4}" type="presOf" srcId="{B1E500AA-EC3A-452D-991D-1833BE399F8E}" destId="{63F7FB90-DEAB-45FA-B657-5BAA78ECC2AE}" srcOrd="0" destOrd="0" presId="urn:microsoft.com/office/officeart/2005/8/layout/radial6"/>
    <dgm:cxn modelId="{4183B349-AB80-4E52-BA90-6790A7307488}" type="presOf" srcId="{360DBBE5-44A3-452D-9C26-41B271205D7E}" destId="{BFB2F2C4-8105-42B7-90F9-45002B919435}" srcOrd="0" destOrd="0" presId="urn:microsoft.com/office/officeart/2005/8/layout/radial6"/>
    <dgm:cxn modelId="{4A724EE4-7318-4D7C-BBA6-5642DBB45DBC}" type="presOf" srcId="{C3F135BD-6FBA-40FD-A932-B21F6B17D956}" destId="{74CDF1AF-EE8B-46E6-9951-CCB60E37189F}" srcOrd="0" destOrd="0" presId="urn:microsoft.com/office/officeart/2005/8/layout/radial6"/>
    <dgm:cxn modelId="{FE185BA6-E8A0-4262-9589-F64B5747CFD9}" srcId="{360DBBE5-44A3-452D-9C26-41B271205D7E}" destId="{D2AD793C-2F6B-4A7B-82FE-38276C65415C}" srcOrd="0" destOrd="0" parTransId="{F34AE26B-B296-4836-9ADE-283A6437180A}" sibTransId="{CC4A97B4-CE75-4FC0-B98E-8298FB5AB710}"/>
    <dgm:cxn modelId="{6E3BA0DC-61E1-435B-87D7-DC7438AB85E3}" srcId="{D2AD793C-2F6B-4A7B-82FE-38276C65415C}" destId="{985409E2-6043-4DE0-BF60-328674D755E2}" srcOrd="1" destOrd="0" parTransId="{5F8677FB-D5EC-4485-98C7-7B22E4630E96}" sibTransId="{D329E2D7-2DAA-4362-A50E-5446A9ED3C9A}"/>
    <dgm:cxn modelId="{EE6EB816-BA64-4BDA-8FD0-F832833D898D}" srcId="{D2AD793C-2F6B-4A7B-82FE-38276C65415C}" destId="{C3F135BD-6FBA-40FD-A932-B21F6B17D956}" srcOrd="0" destOrd="0" parTransId="{BD5E996B-E2B5-4DD1-A703-29B532C706A3}" sibTransId="{EFA81315-F7F5-42A0-84EC-4FFB4F828234}"/>
    <dgm:cxn modelId="{E3C77AB4-9F24-40AB-9F62-A12521A1FFE5}" type="presParOf" srcId="{BFB2F2C4-8105-42B7-90F9-45002B919435}" destId="{500CF280-3327-43DE-B0C5-8C9F67BE28E1}" srcOrd="0" destOrd="0" presId="urn:microsoft.com/office/officeart/2005/8/layout/radial6"/>
    <dgm:cxn modelId="{2F51C93C-FA17-4A5C-89BE-24F623B5BE40}" type="presParOf" srcId="{BFB2F2C4-8105-42B7-90F9-45002B919435}" destId="{74CDF1AF-EE8B-46E6-9951-CCB60E37189F}" srcOrd="1" destOrd="0" presId="urn:microsoft.com/office/officeart/2005/8/layout/radial6"/>
    <dgm:cxn modelId="{65B3B707-B871-4D2C-9236-4D2874020B1F}" type="presParOf" srcId="{BFB2F2C4-8105-42B7-90F9-45002B919435}" destId="{35E6225B-BF54-43CC-9B39-E29E8D9BE734}" srcOrd="2" destOrd="0" presId="urn:microsoft.com/office/officeart/2005/8/layout/radial6"/>
    <dgm:cxn modelId="{552D0C06-B2AA-41AD-B944-2A2FF635F024}" type="presParOf" srcId="{BFB2F2C4-8105-42B7-90F9-45002B919435}" destId="{1BDF7702-446D-4892-8633-045902B0487B}" srcOrd="3" destOrd="0" presId="urn:microsoft.com/office/officeart/2005/8/layout/radial6"/>
    <dgm:cxn modelId="{DB383441-5182-4776-805B-84DA007BF93E}" type="presParOf" srcId="{BFB2F2C4-8105-42B7-90F9-45002B919435}" destId="{C43EE49B-91E4-45CF-B00C-CC27786A6C3A}" srcOrd="4" destOrd="0" presId="urn:microsoft.com/office/officeart/2005/8/layout/radial6"/>
    <dgm:cxn modelId="{C2ED62EA-BFFE-4542-AECF-4AAAD2F7AB48}" type="presParOf" srcId="{BFB2F2C4-8105-42B7-90F9-45002B919435}" destId="{950FD97C-C906-4425-88F0-51AAC749CA78}" srcOrd="5" destOrd="0" presId="urn:microsoft.com/office/officeart/2005/8/layout/radial6"/>
    <dgm:cxn modelId="{3F32D0DB-ADAB-48C2-BD75-D3DB7CC5E67E}" type="presParOf" srcId="{BFB2F2C4-8105-42B7-90F9-45002B919435}" destId="{97CBDBCB-314F-4EEF-9F69-DC15E0B2339A}" srcOrd="6" destOrd="0" presId="urn:microsoft.com/office/officeart/2005/8/layout/radial6"/>
    <dgm:cxn modelId="{74D4FCCB-C022-4EC8-A16F-CFC4587DAD32}" type="presParOf" srcId="{BFB2F2C4-8105-42B7-90F9-45002B919435}" destId="{63F7FB90-DEAB-45FA-B657-5BAA78ECC2AE}" srcOrd="7" destOrd="0" presId="urn:microsoft.com/office/officeart/2005/8/layout/radial6"/>
    <dgm:cxn modelId="{C047D71A-0A1E-41A9-877D-EBA9F0D8DE3F}" type="presParOf" srcId="{BFB2F2C4-8105-42B7-90F9-45002B919435}" destId="{5F3E03B7-ADAF-4BB2-9EA6-65B2493B58AC}" srcOrd="8" destOrd="0" presId="urn:microsoft.com/office/officeart/2005/8/layout/radial6"/>
    <dgm:cxn modelId="{3E17D4B5-093A-4364-A14E-572994D77A52}" type="presParOf" srcId="{BFB2F2C4-8105-42B7-90F9-45002B919435}" destId="{135E2D29-E7E7-444F-B772-6BA7BFDFD2A9}" srcOrd="9" destOrd="0" presId="urn:microsoft.com/office/officeart/2005/8/layout/radial6"/>
    <dgm:cxn modelId="{F7C8D12B-513D-46DC-8A0C-3321AA1B89CC}" type="presParOf" srcId="{BFB2F2C4-8105-42B7-90F9-45002B919435}" destId="{B60998BA-852F-42FD-8B2A-943F8A026273}" srcOrd="10" destOrd="0" presId="urn:microsoft.com/office/officeart/2005/8/layout/radial6"/>
    <dgm:cxn modelId="{3806F719-FFCE-4BAA-A88E-663EDF2CA09E}" type="presParOf" srcId="{BFB2F2C4-8105-42B7-90F9-45002B919435}" destId="{6F9EE294-51D0-49BD-9FC2-0E5770E4C9AD}" srcOrd="11" destOrd="0" presId="urn:microsoft.com/office/officeart/2005/8/layout/radial6"/>
    <dgm:cxn modelId="{9F488FA7-6699-4FC1-B93D-F469BF604A65}" type="presParOf" srcId="{BFB2F2C4-8105-42B7-90F9-45002B919435}" destId="{DCE1E7B0-4F81-440E-80FF-AE1F77208596}"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7BFBCB-68C9-4E91-B2EB-8601946B181A}" type="doc">
      <dgm:prSet loTypeId="urn:microsoft.com/office/officeart/2005/8/layout/process4" loCatId="list" qsTypeId="urn:microsoft.com/office/officeart/2005/8/quickstyle/3d9" qsCatId="3D" csTypeId="urn:microsoft.com/office/officeart/2005/8/colors/accent6_4" csCatId="accent6" phldr="1"/>
      <dgm:spPr/>
      <dgm:t>
        <a:bodyPr/>
        <a:lstStyle/>
        <a:p>
          <a:endParaRPr lang="es-ES"/>
        </a:p>
      </dgm:t>
    </dgm:pt>
    <dgm:pt modelId="{24E225E4-C59F-4D43-8803-F61B950618C5}">
      <dgm:prSet phldrT="[Texto]"/>
      <dgm:spPr/>
      <dgm:t>
        <a:bodyPr/>
        <a:lstStyle/>
        <a:p>
          <a:r>
            <a:rPr lang="en-US" i="1" dirty="0" err="1" smtClean="0"/>
            <a:t>Desarrollo</a:t>
          </a:r>
          <a:r>
            <a:rPr lang="en-US" i="1" dirty="0" smtClean="0"/>
            <a:t> </a:t>
          </a:r>
          <a:r>
            <a:rPr lang="en-US" i="1" dirty="0" err="1" smtClean="0"/>
            <a:t>Cognitivo</a:t>
          </a:r>
          <a:endParaRPr lang="es-ES" i="1" dirty="0"/>
        </a:p>
      </dgm:t>
    </dgm:pt>
    <dgm:pt modelId="{CF3E5C23-CBCC-4B40-A98E-ACDB7D86BF18}" type="parTrans" cxnId="{15392060-E1B1-4CF1-B918-C26465B309B0}">
      <dgm:prSet/>
      <dgm:spPr/>
      <dgm:t>
        <a:bodyPr/>
        <a:lstStyle/>
        <a:p>
          <a:endParaRPr lang="es-ES"/>
        </a:p>
      </dgm:t>
    </dgm:pt>
    <dgm:pt modelId="{A287452C-1D19-4FC5-8D8C-8DCF6DAE8FBE}" type="sibTrans" cxnId="{15392060-E1B1-4CF1-B918-C26465B309B0}">
      <dgm:prSet/>
      <dgm:spPr/>
      <dgm:t>
        <a:bodyPr/>
        <a:lstStyle/>
        <a:p>
          <a:endParaRPr lang="es-ES"/>
        </a:p>
      </dgm:t>
    </dgm:pt>
    <dgm:pt modelId="{95E7820F-A662-4346-9774-1D5444ECCE57}">
      <dgm:prSet phldrT="[Texto]"/>
      <dgm:spPr/>
      <dgm:t>
        <a:bodyPr/>
        <a:lstStyle/>
        <a:p>
          <a:r>
            <a:rPr lang="es-CO" b="1" u="none" dirty="0" smtClean="0"/>
            <a:t>Enfoque piagetiano: el niño operacional concreto.</a:t>
          </a:r>
          <a:endParaRPr lang="es-ES" u="none" dirty="0"/>
        </a:p>
      </dgm:t>
    </dgm:pt>
    <dgm:pt modelId="{25C1D333-7A25-4D84-9488-1C367A385FB3}" type="parTrans" cxnId="{1DF26420-09D3-43BF-91D9-181D737D041D}">
      <dgm:prSet/>
      <dgm:spPr/>
      <dgm:t>
        <a:bodyPr/>
        <a:lstStyle/>
        <a:p>
          <a:endParaRPr lang="es-ES"/>
        </a:p>
      </dgm:t>
    </dgm:pt>
    <dgm:pt modelId="{917C8E19-1BEC-4C64-B833-EAD1615C4E69}" type="sibTrans" cxnId="{1DF26420-09D3-43BF-91D9-181D737D041D}">
      <dgm:prSet/>
      <dgm:spPr/>
      <dgm:t>
        <a:bodyPr/>
        <a:lstStyle/>
        <a:p>
          <a:endParaRPr lang="es-ES"/>
        </a:p>
      </dgm:t>
    </dgm:pt>
    <dgm:pt modelId="{654FA907-3D48-4E97-9CB4-0084B46CD8F9}">
      <dgm:prSet phldrT="[Texto]"/>
      <dgm:spPr/>
      <dgm:t>
        <a:bodyPr/>
        <a:lstStyle/>
        <a:p>
          <a:r>
            <a:rPr lang="es-CO" b="1" u="none" dirty="0" smtClean="0"/>
            <a:t>Enfoque psicométrico: evaluación  de la inteligencia.</a:t>
          </a:r>
          <a:endParaRPr lang="es-ES" u="none" dirty="0"/>
        </a:p>
      </dgm:t>
    </dgm:pt>
    <dgm:pt modelId="{08EEE3BC-8EB5-4188-9D54-3E18BF00BFB7}" type="parTrans" cxnId="{26596A58-B638-4238-9591-378E68F5BBE7}">
      <dgm:prSet/>
      <dgm:spPr/>
      <dgm:t>
        <a:bodyPr/>
        <a:lstStyle/>
        <a:p>
          <a:endParaRPr lang="es-ES"/>
        </a:p>
      </dgm:t>
    </dgm:pt>
    <dgm:pt modelId="{3C07DE92-FFCB-4657-9328-AFFA0A56711A}" type="sibTrans" cxnId="{26596A58-B638-4238-9591-378E68F5BBE7}">
      <dgm:prSet/>
      <dgm:spPr/>
      <dgm:t>
        <a:bodyPr/>
        <a:lstStyle/>
        <a:p>
          <a:endParaRPr lang="es-ES"/>
        </a:p>
      </dgm:t>
    </dgm:pt>
    <dgm:pt modelId="{FBDB47E7-5394-4E88-9C11-65AA8D4C2F78}" type="pres">
      <dgm:prSet presAssocID="{DF7BFBCB-68C9-4E91-B2EB-8601946B181A}" presName="Name0" presStyleCnt="0">
        <dgm:presLayoutVars>
          <dgm:dir/>
          <dgm:animLvl val="lvl"/>
          <dgm:resizeHandles val="exact"/>
        </dgm:presLayoutVars>
      </dgm:prSet>
      <dgm:spPr/>
      <dgm:t>
        <a:bodyPr/>
        <a:lstStyle/>
        <a:p>
          <a:endParaRPr lang="es-ES"/>
        </a:p>
      </dgm:t>
    </dgm:pt>
    <dgm:pt modelId="{B4836910-4C37-434A-9D63-CF439316A5EE}" type="pres">
      <dgm:prSet presAssocID="{24E225E4-C59F-4D43-8803-F61B950618C5}" presName="boxAndChildren" presStyleCnt="0"/>
      <dgm:spPr/>
    </dgm:pt>
    <dgm:pt modelId="{F8044A19-557D-4848-9A88-AA54FB1C8739}" type="pres">
      <dgm:prSet presAssocID="{24E225E4-C59F-4D43-8803-F61B950618C5}" presName="parentTextBox" presStyleLbl="node1" presStyleIdx="0" presStyleCnt="1"/>
      <dgm:spPr/>
      <dgm:t>
        <a:bodyPr/>
        <a:lstStyle/>
        <a:p>
          <a:endParaRPr lang="es-ES"/>
        </a:p>
      </dgm:t>
    </dgm:pt>
    <dgm:pt modelId="{7DD4D704-5AB8-45B6-98D6-085EDE739D7E}" type="pres">
      <dgm:prSet presAssocID="{24E225E4-C59F-4D43-8803-F61B950618C5}" presName="entireBox" presStyleLbl="node1" presStyleIdx="0" presStyleCnt="1" custLinFactNeighborX="-5229" custLinFactNeighborY="-1235"/>
      <dgm:spPr/>
      <dgm:t>
        <a:bodyPr/>
        <a:lstStyle/>
        <a:p>
          <a:endParaRPr lang="es-ES"/>
        </a:p>
      </dgm:t>
    </dgm:pt>
    <dgm:pt modelId="{E7388893-F92D-4CE8-B402-C82144A124A8}" type="pres">
      <dgm:prSet presAssocID="{24E225E4-C59F-4D43-8803-F61B950618C5}" presName="descendantBox" presStyleCnt="0"/>
      <dgm:spPr/>
    </dgm:pt>
    <dgm:pt modelId="{70C7283F-7325-4811-9C54-16D9509EE5A4}" type="pres">
      <dgm:prSet presAssocID="{95E7820F-A662-4346-9774-1D5444ECCE57}" presName="childTextBox" presStyleLbl="fgAccFollowNode1" presStyleIdx="0" presStyleCnt="2">
        <dgm:presLayoutVars>
          <dgm:bulletEnabled val="1"/>
        </dgm:presLayoutVars>
      </dgm:prSet>
      <dgm:spPr/>
      <dgm:t>
        <a:bodyPr/>
        <a:lstStyle/>
        <a:p>
          <a:endParaRPr lang="es-ES"/>
        </a:p>
      </dgm:t>
    </dgm:pt>
    <dgm:pt modelId="{1E482EDE-BE6D-4694-9822-9884234DE510}" type="pres">
      <dgm:prSet presAssocID="{654FA907-3D48-4E97-9CB4-0084B46CD8F9}" presName="childTextBox" presStyleLbl="fgAccFollowNode1" presStyleIdx="1" presStyleCnt="2">
        <dgm:presLayoutVars>
          <dgm:bulletEnabled val="1"/>
        </dgm:presLayoutVars>
      </dgm:prSet>
      <dgm:spPr/>
      <dgm:t>
        <a:bodyPr/>
        <a:lstStyle/>
        <a:p>
          <a:endParaRPr lang="es-ES"/>
        </a:p>
      </dgm:t>
    </dgm:pt>
  </dgm:ptLst>
  <dgm:cxnLst>
    <dgm:cxn modelId="{81B08EC8-FB32-43D8-A0BF-C59D4D6C6404}" type="presOf" srcId="{654FA907-3D48-4E97-9CB4-0084B46CD8F9}" destId="{1E482EDE-BE6D-4694-9822-9884234DE510}" srcOrd="0" destOrd="0" presId="urn:microsoft.com/office/officeart/2005/8/layout/process4"/>
    <dgm:cxn modelId="{24DE4657-4016-4062-8512-B9D394AF2F38}" type="presOf" srcId="{95E7820F-A662-4346-9774-1D5444ECCE57}" destId="{70C7283F-7325-4811-9C54-16D9509EE5A4}" srcOrd="0" destOrd="0" presId="urn:microsoft.com/office/officeart/2005/8/layout/process4"/>
    <dgm:cxn modelId="{15392060-E1B1-4CF1-B918-C26465B309B0}" srcId="{DF7BFBCB-68C9-4E91-B2EB-8601946B181A}" destId="{24E225E4-C59F-4D43-8803-F61B950618C5}" srcOrd="0" destOrd="0" parTransId="{CF3E5C23-CBCC-4B40-A98E-ACDB7D86BF18}" sibTransId="{A287452C-1D19-4FC5-8D8C-8DCF6DAE8FBE}"/>
    <dgm:cxn modelId="{1DF26420-09D3-43BF-91D9-181D737D041D}" srcId="{24E225E4-C59F-4D43-8803-F61B950618C5}" destId="{95E7820F-A662-4346-9774-1D5444ECCE57}" srcOrd="0" destOrd="0" parTransId="{25C1D333-7A25-4D84-9488-1C367A385FB3}" sibTransId="{917C8E19-1BEC-4C64-B833-EAD1615C4E69}"/>
    <dgm:cxn modelId="{52F9E6CC-BA83-4C2F-8F9F-51A76EA87D7F}" type="presOf" srcId="{DF7BFBCB-68C9-4E91-B2EB-8601946B181A}" destId="{FBDB47E7-5394-4E88-9C11-65AA8D4C2F78}" srcOrd="0" destOrd="0" presId="urn:microsoft.com/office/officeart/2005/8/layout/process4"/>
    <dgm:cxn modelId="{52A2CC85-EEE3-44E8-BAEB-575886EB0099}" type="presOf" srcId="{24E225E4-C59F-4D43-8803-F61B950618C5}" destId="{F8044A19-557D-4848-9A88-AA54FB1C8739}" srcOrd="0" destOrd="0" presId="urn:microsoft.com/office/officeart/2005/8/layout/process4"/>
    <dgm:cxn modelId="{26596A58-B638-4238-9591-378E68F5BBE7}" srcId="{24E225E4-C59F-4D43-8803-F61B950618C5}" destId="{654FA907-3D48-4E97-9CB4-0084B46CD8F9}" srcOrd="1" destOrd="0" parTransId="{08EEE3BC-8EB5-4188-9D54-3E18BF00BFB7}" sibTransId="{3C07DE92-FFCB-4657-9328-AFFA0A56711A}"/>
    <dgm:cxn modelId="{0E81C620-FFDA-43EA-B955-ED1E6A45779C}" type="presOf" srcId="{24E225E4-C59F-4D43-8803-F61B950618C5}" destId="{7DD4D704-5AB8-45B6-98D6-085EDE739D7E}" srcOrd="1" destOrd="0" presId="urn:microsoft.com/office/officeart/2005/8/layout/process4"/>
    <dgm:cxn modelId="{CE1779FB-2AD7-48B0-92D4-EDA2FED500EC}" type="presParOf" srcId="{FBDB47E7-5394-4E88-9C11-65AA8D4C2F78}" destId="{B4836910-4C37-434A-9D63-CF439316A5EE}" srcOrd="0" destOrd="0" presId="urn:microsoft.com/office/officeart/2005/8/layout/process4"/>
    <dgm:cxn modelId="{206E6C72-97E5-4181-84E3-A42A4AFE4644}" type="presParOf" srcId="{B4836910-4C37-434A-9D63-CF439316A5EE}" destId="{F8044A19-557D-4848-9A88-AA54FB1C8739}" srcOrd="0" destOrd="0" presId="urn:microsoft.com/office/officeart/2005/8/layout/process4"/>
    <dgm:cxn modelId="{3DF4F366-B7C1-463A-B3D3-8D1227EC149F}" type="presParOf" srcId="{B4836910-4C37-434A-9D63-CF439316A5EE}" destId="{7DD4D704-5AB8-45B6-98D6-085EDE739D7E}" srcOrd="1" destOrd="0" presId="urn:microsoft.com/office/officeart/2005/8/layout/process4"/>
    <dgm:cxn modelId="{20267FF5-227F-4948-84EE-0E8759C4AC97}" type="presParOf" srcId="{B4836910-4C37-434A-9D63-CF439316A5EE}" destId="{E7388893-F92D-4CE8-B402-C82144A124A8}" srcOrd="2" destOrd="0" presId="urn:microsoft.com/office/officeart/2005/8/layout/process4"/>
    <dgm:cxn modelId="{78182F6E-B890-4D50-AE3A-FBC2FB3904F1}" type="presParOf" srcId="{E7388893-F92D-4CE8-B402-C82144A124A8}" destId="{70C7283F-7325-4811-9C54-16D9509EE5A4}" srcOrd="0" destOrd="0" presId="urn:microsoft.com/office/officeart/2005/8/layout/process4"/>
    <dgm:cxn modelId="{49A5883D-E31B-4CEC-9BAA-EC2C021E2694}" type="presParOf" srcId="{E7388893-F92D-4CE8-B402-C82144A124A8}" destId="{1E482EDE-BE6D-4694-9822-9884234DE510}" srcOrd="1" destOrd="0" presId="urn:microsoft.com/office/officeart/2005/8/layout/process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007465-8BEA-4279-88A6-AD81664C582A}" type="doc">
      <dgm:prSet loTypeId="urn:microsoft.com/office/officeart/2005/8/layout/target3" loCatId="relationship" qsTypeId="urn:microsoft.com/office/officeart/2005/8/quickstyle/simple1" qsCatId="simple" csTypeId="urn:microsoft.com/office/officeart/2005/8/colors/colorful5" csCatId="colorful" phldr="1"/>
      <dgm:spPr/>
      <dgm:t>
        <a:bodyPr/>
        <a:lstStyle/>
        <a:p>
          <a:endParaRPr lang="es-ES"/>
        </a:p>
      </dgm:t>
    </dgm:pt>
    <dgm:pt modelId="{558F5514-9BFE-4C1C-BEBA-DE5EA0976CA8}">
      <dgm:prSet phldrT="[Texto]"/>
      <dgm:spPr/>
      <dgm:t>
        <a:bodyPr/>
        <a:lstStyle/>
        <a:p>
          <a:r>
            <a:rPr lang="es-CO" b="0" i="1" u="none" dirty="0" smtClean="0"/>
            <a:t>Lenguaje y alfabetismo.</a:t>
          </a:r>
          <a:endParaRPr lang="es-ES" b="0" i="1" u="none" dirty="0"/>
        </a:p>
      </dgm:t>
    </dgm:pt>
    <dgm:pt modelId="{02988359-E5B1-4926-A6DA-2258A57231FD}" type="parTrans" cxnId="{FFA44175-2D37-4FE8-B018-13D7BE60D645}">
      <dgm:prSet/>
      <dgm:spPr/>
      <dgm:t>
        <a:bodyPr/>
        <a:lstStyle/>
        <a:p>
          <a:endParaRPr lang="es-ES"/>
        </a:p>
      </dgm:t>
    </dgm:pt>
    <dgm:pt modelId="{7CAEE0DB-B102-442C-9E43-C25256C2C0F0}" type="sibTrans" cxnId="{FFA44175-2D37-4FE8-B018-13D7BE60D645}">
      <dgm:prSet/>
      <dgm:spPr/>
      <dgm:t>
        <a:bodyPr/>
        <a:lstStyle/>
        <a:p>
          <a:endParaRPr lang="es-ES"/>
        </a:p>
      </dgm:t>
    </dgm:pt>
    <dgm:pt modelId="{1247B81C-9E74-4426-A9A4-E6160D73EB59}">
      <dgm:prSet phldrT="[Texto]" custT="1">
        <dgm:style>
          <a:lnRef idx="1">
            <a:schemeClr val="dk1"/>
          </a:lnRef>
          <a:fillRef idx="2">
            <a:schemeClr val="dk1"/>
          </a:fillRef>
          <a:effectRef idx="1">
            <a:schemeClr val="dk1"/>
          </a:effectRef>
          <a:fontRef idx="minor">
            <a:schemeClr val="dk1"/>
          </a:fontRef>
        </dgm:style>
      </dgm:prSet>
      <dgm:spPr/>
      <dgm:t>
        <a:bodyPr/>
        <a:lstStyle/>
        <a:p>
          <a:r>
            <a:rPr lang="es-CO" sz="2000" dirty="0" smtClean="0">
              <a:latin typeface="Agency FB" pitchFamily="34" charset="0"/>
            </a:rPr>
            <a:t>El uso del vocabulario, gramática y sintaxis </a:t>
          </a:r>
          <a:endParaRPr lang="es-ES" sz="2000" dirty="0">
            <a:latin typeface="Agency FB" pitchFamily="34" charset="0"/>
          </a:endParaRPr>
        </a:p>
      </dgm:t>
    </dgm:pt>
    <dgm:pt modelId="{4E2D1FE3-5D8E-404B-98D0-0C0D92B76A8B}" type="parTrans" cxnId="{70359A14-2460-404B-9AD2-672FD8C9315B}">
      <dgm:prSet/>
      <dgm:spPr/>
      <dgm:t>
        <a:bodyPr/>
        <a:lstStyle/>
        <a:p>
          <a:endParaRPr lang="es-ES"/>
        </a:p>
      </dgm:t>
    </dgm:pt>
    <dgm:pt modelId="{8A8589ED-AF43-413E-AEF0-16C750B7DE49}" type="sibTrans" cxnId="{70359A14-2460-404B-9AD2-672FD8C9315B}">
      <dgm:prSet/>
      <dgm:spPr/>
      <dgm:t>
        <a:bodyPr/>
        <a:lstStyle/>
        <a:p>
          <a:endParaRPr lang="es-ES"/>
        </a:p>
      </dgm:t>
    </dgm:pt>
    <dgm:pt modelId="{1CF666EC-6428-4E1F-8DEE-1652670FF576}">
      <dgm:prSet phldrT="[Texto]" custT="1">
        <dgm:style>
          <a:lnRef idx="1">
            <a:schemeClr val="dk1"/>
          </a:lnRef>
          <a:fillRef idx="2">
            <a:schemeClr val="dk1"/>
          </a:fillRef>
          <a:effectRef idx="1">
            <a:schemeClr val="dk1"/>
          </a:effectRef>
          <a:fontRef idx="minor">
            <a:schemeClr val="dk1"/>
          </a:fontRef>
        </dgm:style>
      </dgm:prSet>
      <dgm:spPr/>
      <dgm:t>
        <a:bodyPr/>
        <a:lstStyle/>
        <a:p>
          <a:r>
            <a:rPr lang="es-CO" sz="2000" dirty="0" smtClean="0">
              <a:latin typeface="Agency FB" pitchFamily="34" charset="0"/>
            </a:rPr>
            <a:t>La interacción con los pares </a:t>
          </a:r>
          <a:endParaRPr lang="es-ES" sz="2000" dirty="0">
            <a:latin typeface="Agency FB" pitchFamily="34" charset="0"/>
          </a:endParaRPr>
        </a:p>
      </dgm:t>
    </dgm:pt>
    <dgm:pt modelId="{322D625C-7C31-4A60-84D4-ED5196EF3E0E}" type="parTrans" cxnId="{49233FE7-D2E9-4A23-9E3C-452791608AE1}">
      <dgm:prSet/>
      <dgm:spPr/>
      <dgm:t>
        <a:bodyPr/>
        <a:lstStyle/>
        <a:p>
          <a:endParaRPr lang="es-ES"/>
        </a:p>
      </dgm:t>
    </dgm:pt>
    <dgm:pt modelId="{60394A74-4000-4456-BC5D-44C74493B388}" type="sibTrans" cxnId="{49233FE7-D2E9-4A23-9E3C-452791608AE1}">
      <dgm:prSet/>
      <dgm:spPr/>
      <dgm:t>
        <a:bodyPr/>
        <a:lstStyle/>
        <a:p>
          <a:endParaRPr lang="es-ES"/>
        </a:p>
      </dgm:t>
    </dgm:pt>
    <dgm:pt modelId="{C04EE3B6-E326-49BF-826D-651E2FB45CDA}">
      <dgm:prSet phldrT="[Texto]">
        <dgm:style>
          <a:lnRef idx="1">
            <a:schemeClr val="accent5"/>
          </a:lnRef>
          <a:fillRef idx="2">
            <a:schemeClr val="accent5"/>
          </a:fillRef>
          <a:effectRef idx="1">
            <a:schemeClr val="accent5"/>
          </a:effectRef>
          <a:fontRef idx="minor">
            <a:schemeClr val="dk1"/>
          </a:fontRef>
        </dgm:style>
      </dgm:prSet>
      <dgm:spPr/>
      <dgm:t>
        <a:bodyPr/>
        <a:lstStyle/>
        <a:p>
          <a:r>
            <a:rPr lang="es-CO" b="0" i="1" u="none" dirty="0" smtClean="0"/>
            <a:t>En niño en la escuela.</a:t>
          </a:r>
          <a:endParaRPr lang="es-ES" b="0" i="1" u="none" dirty="0"/>
        </a:p>
      </dgm:t>
    </dgm:pt>
    <dgm:pt modelId="{79EC0A18-9240-4998-AB87-EF87ECCDF021}" type="parTrans" cxnId="{27ADA114-48D6-4D6B-852C-8AE8F04FDF8E}">
      <dgm:prSet/>
      <dgm:spPr/>
      <dgm:t>
        <a:bodyPr/>
        <a:lstStyle/>
        <a:p>
          <a:endParaRPr lang="es-ES"/>
        </a:p>
      </dgm:t>
    </dgm:pt>
    <dgm:pt modelId="{43728991-976A-4C99-8FE9-8BC3E3F046E7}" type="sibTrans" cxnId="{27ADA114-48D6-4D6B-852C-8AE8F04FDF8E}">
      <dgm:prSet/>
      <dgm:spPr/>
      <dgm:t>
        <a:bodyPr/>
        <a:lstStyle/>
        <a:p>
          <a:endParaRPr lang="es-ES"/>
        </a:p>
      </dgm:t>
    </dgm:pt>
    <dgm:pt modelId="{BCF48D71-20F7-40F8-BE31-50FCFA5485E3}">
      <dgm:prSet phldrT="[Texto]" custT="1"/>
      <dgm:spPr/>
      <dgm:t>
        <a:bodyPr/>
        <a:lstStyle/>
        <a:p>
          <a:r>
            <a:rPr lang="es-CO" sz="2000" dirty="0" smtClean="0">
              <a:latin typeface="Agency FB" pitchFamily="34" charset="0"/>
            </a:rPr>
            <a:t>Los padres influyen en el aprendizaje de sus hijos </a:t>
          </a:r>
          <a:endParaRPr lang="es-ES" sz="2000" dirty="0">
            <a:latin typeface="Agency FB" pitchFamily="34" charset="0"/>
          </a:endParaRPr>
        </a:p>
      </dgm:t>
    </dgm:pt>
    <dgm:pt modelId="{3C7972C6-0786-4F7B-9C69-56899BF9882A}" type="parTrans" cxnId="{77818C1D-C584-47D2-A204-6E298DBB5486}">
      <dgm:prSet/>
      <dgm:spPr/>
      <dgm:t>
        <a:bodyPr/>
        <a:lstStyle/>
        <a:p>
          <a:endParaRPr lang="es-ES"/>
        </a:p>
      </dgm:t>
    </dgm:pt>
    <dgm:pt modelId="{7A91598F-7AE5-43C3-BCB1-0F915F990AC9}" type="sibTrans" cxnId="{77818C1D-C584-47D2-A204-6E298DBB5486}">
      <dgm:prSet/>
      <dgm:spPr/>
      <dgm:t>
        <a:bodyPr/>
        <a:lstStyle/>
        <a:p>
          <a:endParaRPr lang="es-ES"/>
        </a:p>
      </dgm:t>
    </dgm:pt>
    <dgm:pt modelId="{0800EB78-6679-4FA1-8BEE-0D6301668CC4}">
      <dgm:prSet phldrT="[Texto]" custT="1"/>
      <dgm:spPr/>
      <dgm:t>
        <a:bodyPr/>
        <a:lstStyle/>
        <a:p>
          <a:r>
            <a:rPr lang="es-CO" sz="2000" dirty="0" smtClean="0">
              <a:latin typeface="Agency FB" pitchFamily="34" charset="0"/>
            </a:rPr>
            <a:t>El nivel socioeconómico puedo influir en las creencias y prácticas </a:t>
          </a:r>
          <a:endParaRPr lang="es-ES" sz="2000" dirty="0">
            <a:latin typeface="Agency FB" pitchFamily="34" charset="0"/>
          </a:endParaRPr>
        </a:p>
      </dgm:t>
    </dgm:pt>
    <dgm:pt modelId="{F3E9D2A6-C713-40E9-8E8B-77D465BE2071}" type="parTrans" cxnId="{D88E4087-705D-4B62-BA48-F2A816CCC07C}">
      <dgm:prSet/>
      <dgm:spPr/>
      <dgm:t>
        <a:bodyPr/>
        <a:lstStyle/>
        <a:p>
          <a:endParaRPr lang="es-ES"/>
        </a:p>
      </dgm:t>
    </dgm:pt>
    <dgm:pt modelId="{6FF97943-91CC-4702-B099-9ABA23F6D8C0}" type="sibTrans" cxnId="{D88E4087-705D-4B62-BA48-F2A816CCC07C}">
      <dgm:prSet/>
      <dgm:spPr/>
      <dgm:t>
        <a:bodyPr/>
        <a:lstStyle/>
        <a:p>
          <a:endParaRPr lang="es-ES"/>
        </a:p>
      </dgm:t>
    </dgm:pt>
    <dgm:pt modelId="{E61E8F48-39C5-4BFD-BF2A-648968E4B008}" type="pres">
      <dgm:prSet presAssocID="{37007465-8BEA-4279-88A6-AD81664C582A}" presName="Name0" presStyleCnt="0">
        <dgm:presLayoutVars>
          <dgm:chMax val="7"/>
          <dgm:dir/>
          <dgm:animLvl val="lvl"/>
          <dgm:resizeHandles val="exact"/>
        </dgm:presLayoutVars>
      </dgm:prSet>
      <dgm:spPr/>
      <dgm:t>
        <a:bodyPr/>
        <a:lstStyle/>
        <a:p>
          <a:endParaRPr lang="es-ES"/>
        </a:p>
      </dgm:t>
    </dgm:pt>
    <dgm:pt modelId="{C593AA8E-668A-4845-8B2B-F020F05DBA71}" type="pres">
      <dgm:prSet presAssocID="{558F5514-9BFE-4C1C-BEBA-DE5EA0976CA8}" presName="circle1" presStyleLbl="node1" presStyleIdx="0" presStyleCnt="2">
        <dgm:style>
          <a:lnRef idx="1">
            <a:schemeClr val="accent2"/>
          </a:lnRef>
          <a:fillRef idx="2">
            <a:schemeClr val="accent2"/>
          </a:fillRef>
          <a:effectRef idx="1">
            <a:schemeClr val="accent2"/>
          </a:effectRef>
          <a:fontRef idx="minor">
            <a:schemeClr val="dk1"/>
          </a:fontRef>
        </dgm:style>
      </dgm:prSet>
      <dgm:spPr/>
    </dgm:pt>
    <dgm:pt modelId="{7685E371-41C0-4178-BD60-8D2C5EA25BF1}" type="pres">
      <dgm:prSet presAssocID="{558F5514-9BFE-4C1C-BEBA-DE5EA0976CA8}" presName="space" presStyleCnt="0"/>
      <dgm:spPr/>
    </dgm:pt>
    <dgm:pt modelId="{0109511C-31DB-4D6C-BE31-0242F9FF8F3A}" type="pres">
      <dgm:prSet presAssocID="{558F5514-9BFE-4C1C-BEBA-DE5EA0976CA8}" presName="rect1" presStyleLbl="alignAcc1" presStyleIdx="0" presStyleCnt="2"/>
      <dgm:spPr/>
      <dgm:t>
        <a:bodyPr/>
        <a:lstStyle/>
        <a:p>
          <a:endParaRPr lang="es-ES"/>
        </a:p>
      </dgm:t>
    </dgm:pt>
    <dgm:pt modelId="{F98A9652-4647-416B-A640-6EC27904D268}" type="pres">
      <dgm:prSet presAssocID="{C04EE3B6-E326-49BF-826D-651E2FB45CDA}" presName="vertSpace2" presStyleLbl="node1" presStyleIdx="0" presStyleCnt="2"/>
      <dgm:spPr/>
    </dgm:pt>
    <dgm:pt modelId="{876636A7-7136-4540-A41C-409F31845261}" type="pres">
      <dgm:prSet presAssocID="{C04EE3B6-E326-49BF-826D-651E2FB45CDA}" presName="circle2" presStyleLbl="node1" presStyleIdx="1" presStyleCnt="2">
        <dgm:style>
          <a:lnRef idx="2">
            <a:schemeClr val="accent6">
              <a:shade val="50000"/>
            </a:schemeClr>
          </a:lnRef>
          <a:fillRef idx="1">
            <a:schemeClr val="accent6"/>
          </a:fillRef>
          <a:effectRef idx="0">
            <a:schemeClr val="accent6"/>
          </a:effectRef>
          <a:fontRef idx="minor">
            <a:schemeClr val="lt1"/>
          </a:fontRef>
        </dgm:style>
      </dgm:prSet>
      <dgm:spPr/>
    </dgm:pt>
    <dgm:pt modelId="{C398F128-27AF-404A-A78A-6E68AA02B196}" type="pres">
      <dgm:prSet presAssocID="{C04EE3B6-E326-49BF-826D-651E2FB45CDA}" presName="rect2" presStyleLbl="alignAcc1" presStyleIdx="1" presStyleCnt="2"/>
      <dgm:spPr/>
      <dgm:t>
        <a:bodyPr/>
        <a:lstStyle/>
        <a:p>
          <a:endParaRPr lang="es-ES"/>
        </a:p>
      </dgm:t>
    </dgm:pt>
    <dgm:pt modelId="{87B712D4-2B59-4255-BBAD-25A8A2CA15F6}" type="pres">
      <dgm:prSet presAssocID="{558F5514-9BFE-4C1C-BEBA-DE5EA0976CA8}" presName="rect1ParTx" presStyleLbl="alignAcc1" presStyleIdx="1" presStyleCnt="2">
        <dgm:presLayoutVars>
          <dgm:chMax val="1"/>
          <dgm:bulletEnabled val="1"/>
        </dgm:presLayoutVars>
      </dgm:prSet>
      <dgm:spPr/>
      <dgm:t>
        <a:bodyPr/>
        <a:lstStyle/>
        <a:p>
          <a:endParaRPr lang="es-ES"/>
        </a:p>
      </dgm:t>
    </dgm:pt>
    <dgm:pt modelId="{7E92CB9B-B386-445B-BA46-83983D7A2DA2}" type="pres">
      <dgm:prSet presAssocID="{558F5514-9BFE-4C1C-BEBA-DE5EA0976CA8}" presName="rect1ChTx" presStyleLbl="alignAcc1" presStyleIdx="1" presStyleCnt="2">
        <dgm:presLayoutVars>
          <dgm:bulletEnabled val="1"/>
        </dgm:presLayoutVars>
      </dgm:prSet>
      <dgm:spPr/>
      <dgm:t>
        <a:bodyPr/>
        <a:lstStyle/>
        <a:p>
          <a:endParaRPr lang="es-ES"/>
        </a:p>
      </dgm:t>
    </dgm:pt>
    <dgm:pt modelId="{6F83184B-C582-497E-8C2C-C062A6BAE7DE}" type="pres">
      <dgm:prSet presAssocID="{C04EE3B6-E326-49BF-826D-651E2FB45CDA}" presName="rect2ParTx" presStyleLbl="alignAcc1" presStyleIdx="1" presStyleCnt="2">
        <dgm:presLayoutVars>
          <dgm:chMax val="1"/>
          <dgm:bulletEnabled val="1"/>
        </dgm:presLayoutVars>
      </dgm:prSet>
      <dgm:spPr/>
      <dgm:t>
        <a:bodyPr/>
        <a:lstStyle/>
        <a:p>
          <a:endParaRPr lang="es-ES"/>
        </a:p>
      </dgm:t>
    </dgm:pt>
    <dgm:pt modelId="{B368DFCB-6AA6-4CD6-9248-5D12EE2BCC98}" type="pres">
      <dgm:prSet presAssocID="{C04EE3B6-E326-49BF-826D-651E2FB45CDA}" presName="rect2ChTx" presStyleLbl="alignAcc1" presStyleIdx="1" presStyleCnt="2">
        <dgm:presLayoutVars>
          <dgm:bulletEnabled val="1"/>
        </dgm:presLayoutVars>
      </dgm:prSet>
      <dgm:spPr/>
      <dgm:t>
        <a:bodyPr/>
        <a:lstStyle/>
        <a:p>
          <a:endParaRPr lang="es-ES"/>
        </a:p>
      </dgm:t>
    </dgm:pt>
  </dgm:ptLst>
  <dgm:cxnLst>
    <dgm:cxn modelId="{38EEE29A-EC59-4797-B630-81DD4A5C6EAE}" type="presOf" srcId="{C04EE3B6-E326-49BF-826D-651E2FB45CDA}" destId="{C398F128-27AF-404A-A78A-6E68AA02B196}" srcOrd="0" destOrd="0" presId="urn:microsoft.com/office/officeart/2005/8/layout/target3"/>
    <dgm:cxn modelId="{27ADA114-48D6-4D6B-852C-8AE8F04FDF8E}" srcId="{37007465-8BEA-4279-88A6-AD81664C582A}" destId="{C04EE3B6-E326-49BF-826D-651E2FB45CDA}" srcOrd="1" destOrd="0" parTransId="{79EC0A18-9240-4998-AB87-EF87ECCDF021}" sibTransId="{43728991-976A-4C99-8FE9-8BC3E3F046E7}"/>
    <dgm:cxn modelId="{50692C7E-F299-45AC-A02E-A0063CF7AF6C}" type="presOf" srcId="{1247B81C-9E74-4426-A9A4-E6160D73EB59}" destId="{7E92CB9B-B386-445B-BA46-83983D7A2DA2}" srcOrd="0" destOrd="0" presId="urn:microsoft.com/office/officeart/2005/8/layout/target3"/>
    <dgm:cxn modelId="{21111DCC-3181-41B2-81B6-6901936777C8}" type="presOf" srcId="{0800EB78-6679-4FA1-8BEE-0D6301668CC4}" destId="{B368DFCB-6AA6-4CD6-9248-5D12EE2BCC98}" srcOrd="0" destOrd="1" presId="urn:microsoft.com/office/officeart/2005/8/layout/target3"/>
    <dgm:cxn modelId="{49233FE7-D2E9-4A23-9E3C-452791608AE1}" srcId="{558F5514-9BFE-4C1C-BEBA-DE5EA0976CA8}" destId="{1CF666EC-6428-4E1F-8DEE-1652670FF576}" srcOrd="1" destOrd="0" parTransId="{322D625C-7C31-4A60-84D4-ED5196EF3E0E}" sibTransId="{60394A74-4000-4456-BC5D-44C74493B388}"/>
    <dgm:cxn modelId="{77818C1D-C584-47D2-A204-6E298DBB5486}" srcId="{C04EE3B6-E326-49BF-826D-651E2FB45CDA}" destId="{BCF48D71-20F7-40F8-BE31-50FCFA5485E3}" srcOrd="0" destOrd="0" parTransId="{3C7972C6-0786-4F7B-9C69-56899BF9882A}" sibTransId="{7A91598F-7AE5-43C3-BCB1-0F915F990AC9}"/>
    <dgm:cxn modelId="{C54AE80C-2198-4E02-88CB-24D7B40A7A28}" type="presOf" srcId="{1CF666EC-6428-4E1F-8DEE-1652670FF576}" destId="{7E92CB9B-B386-445B-BA46-83983D7A2DA2}" srcOrd="0" destOrd="1" presId="urn:microsoft.com/office/officeart/2005/8/layout/target3"/>
    <dgm:cxn modelId="{FFA44175-2D37-4FE8-B018-13D7BE60D645}" srcId="{37007465-8BEA-4279-88A6-AD81664C582A}" destId="{558F5514-9BFE-4C1C-BEBA-DE5EA0976CA8}" srcOrd="0" destOrd="0" parTransId="{02988359-E5B1-4926-A6DA-2258A57231FD}" sibTransId="{7CAEE0DB-B102-442C-9E43-C25256C2C0F0}"/>
    <dgm:cxn modelId="{96DD27BA-A0CE-4993-972E-C3FBEAA6B927}" type="presOf" srcId="{37007465-8BEA-4279-88A6-AD81664C582A}" destId="{E61E8F48-39C5-4BFD-BF2A-648968E4B008}" srcOrd="0" destOrd="0" presId="urn:microsoft.com/office/officeart/2005/8/layout/target3"/>
    <dgm:cxn modelId="{83A05AA9-0959-416A-BD1C-1B65A1B7D48F}" type="presOf" srcId="{C04EE3B6-E326-49BF-826D-651E2FB45CDA}" destId="{6F83184B-C582-497E-8C2C-C062A6BAE7DE}" srcOrd="1" destOrd="0" presId="urn:microsoft.com/office/officeart/2005/8/layout/target3"/>
    <dgm:cxn modelId="{D88E4087-705D-4B62-BA48-F2A816CCC07C}" srcId="{C04EE3B6-E326-49BF-826D-651E2FB45CDA}" destId="{0800EB78-6679-4FA1-8BEE-0D6301668CC4}" srcOrd="1" destOrd="0" parTransId="{F3E9D2A6-C713-40E9-8E8B-77D465BE2071}" sibTransId="{6FF97943-91CC-4702-B099-9ABA23F6D8C0}"/>
    <dgm:cxn modelId="{70359A14-2460-404B-9AD2-672FD8C9315B}" srcId="{558F5514-9BFE-4C1C-BEBA-DE5EA0976CA8}" destId="{1247B81C-9E74-4426-A9A4-E6160D73EB59}" srcOrd="0" destOrd="0" parTransId="{4E2D1FE3-5D8E-404B-98D0-0C0D92B76A8B}" sibTransId="{8A8589ED-AF43-413E-AEF0-16C750B7DE49}"/>
    <dgm:cxn modelId="{81C59E03-2899-414C-9F07-F38B42730C60}" type="presOf" srcId="{BCF48D71-20F7-40F8-BE31-50FCFA5485E3}" destId="{B368DFCB-6AA6-4CD6-9248-5D12EE2BCC98}" srcOrd="0" destOrd="0" presId="urn:microsoft.com/office/officeart/2005/8/layout/target3"/>
    <dgm:cxn modelId="{34AA782A-2473-48F6-8EA7-1D1F06296557}" type="presOf" srcId="{558F5514-9BFE-4C1C-BEBA-DE5EA0976CA8}" destId="{0109511C-31DB-4D6C-BE31-0242F9FF8F3A}" srcOrd="0" destOrd="0" presId="urn:microsoft.com/office/officeart/2005/8/layout/target3"/>
    <dgm:cxn modelId="{F2331D55-21D8-4E43-9786-5B93E2D21934}" type="presOf" srcId="{558F5514-9BFE-4C1C-BEBA-DE5EA0976CA8}" destId="{87B712D4-2B59-4255-BBAD-25A8A2CA15F6}" srcOrd="1" destOrd="0" presId="urn:microsoft.com/office/officeart/2005/8/layout/target3"/>
    <dgm:cxn modelId="{9ACAD28F-1A31-41CF-BFD1-2685CD519C47}" type="presParOf" srcId="{E61E8F48-39C5-4BFD-BF2A-648968E4B008}" destId="{C593AA8E-668A-4845-8B2B-F020F05DBA71}" srcOrd="0" destOrd="0" presId="urn:microsoft.com/office/officeart/2005/8/layout/target3"/>
    <dgm:cxn modelId="{720526CA-8A69-4860-B694-01392D7D0CC7}" type="presParOf" srcId="{E61E8F48-39C5-4BFD-BF2A-648968E4B008}" destId="{7685E371-41C0-4178-BD60-8D2C5EA25BF1}" srcOrd="1" destOrd="0" presId="urn:microsoft.com/office/officeart/2005/8/layout/target3"/>
    <dgm:cxn modelId="{D9A31685-C95B-406F-8A81-C645C8368554}" type="presParOf" srcId="{E61E8F48-39C5-4BFD-BF2A-648968E4B008}" destId="{0109511C-31DB-4D6C-BE31-0242F9FF8F3A}" srcOrd="2" destOrd="0" presId="urn:microsoft.com/office/officeart/2005/8/layout/target3"/>
    <dgm:cxn modelId="{C68B24FC-6783-4528-A3C9-04E27C4A615F}" type="presParOf" srcId="{E61E8F48-39C5-4BFD-BF2A-648968E4B008}" destId="{F98A9652-4647-416B-A640-6EC27904D268}" srcOrd="3" destOrd="0" presId="urn:microsoft.com/office/officeart/2005/8/layout/target3"/>
    <dgm:cxn modelId="{CABE9495-6747-40E4-A86F-718A8DCE8964}" type="presParOf" srcId="{E61E8F48-39C5-4BFD-BF2A-648968E4B008}" destId="{876636A7-7136-4540-A41C-409F31845261}" srcOrd="4" destOrd="0" presId="urn:microsoft.com/office/officeart/2005/8/layout/target3"/>
    <dgm:cxn modelId="{6EF2944E-B56F-401F-86E1-AB7575B4E47A}" type="presParOf" srcId="{E61E8F48-39C5-4BFD-BF2A-648968E4B008}" destId="{C398F128-27AF-404A-A78A-6E68AA02B196}" srcOrd="5" destOrd="0" presId="urn:microsoft.com/office/officeart/2005/8/layout/target3"/>
    <dgm:cxn modelId="{B71FF352-2411-4A78-8DBA-1F0347B9D9C1}" type="presParOf" srcId="{E61E8F48-39C5-4BFD-BF2A-648968E4B008}" destId="{87B712D4-2B59-4255-BBAD-25A8A2CA15F6}" srcOrd="6" destOrd="0" presId="urn:microsoft.com/office/officeart/2005/8/layout/target3"/>
    <dgm:cxn modelId="{616BB50F-044C-4C93-A427-F95E138F4826}" type="presParOf" srcId="{E61E8F48-39C5-4BFD-BF2A-648968E4B008}" destId="{7E92CB9B-B386-445B-BA46-83983D7A2DA2}" srcOrd="7" destOrd="0" presId="urn:microsoft.com/office/officeart/2005/8/layout/target3"/>
    <dgm:cxn modelId="{FF30A14A-4AA1-4C6C-98CB-78C23156A9F2}" type="presParOf" srcId="{E61E8F48-39C5-4BFD-BF2A-648968E4B008}" destId="{6F83184B-C582-497E-8C2C-C062A6BAE7DE}" srcOrd="8" destOrd="0" presId="urn:microsoft.com/office/officeart/2005/8/layout/target3"/>
    <dgm:cxn modelId="{01F8651E-2FC9-450A-A98C-B933C13AC8D0}" type="presParOf" srcId="{E61E8F48-39C5-4BFD-BF2A-648968E4B008}" destId="{B368DFCB-6AA6-4CD6-9248-5D12EE2BCC98}" srcOrd="9" destOrd="0" presId="urn:microsoft.com/office/officeart/2005/8/layout/targe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774A065-30D5-4F0C-98C5-BD5B79E7410B}" type="doc">
      <dgm:prSet loTypeId="urn:microsoft.com/office/officeart/2005/8/layout/matrix1" loCatId="matrix" qsTypeId="urn:microsoft.com/office/officeart/2005/8/quickstyle/3d2" qsCatId="3D" csTypeId="urn:microsoft.com/office/officeart/2005/8/colors/colorful5" csCatId="colorful" phldr="1"/>
      <dgm:spPr/>
      <dgm:t>
        <a:bodyPr/>
        <a:lstStyle/>
        <a:p>
          <a:endParaRPr lang="es-ES"/>
        </a:p>
      </dgm:t>
    </dgm:pt>
    <dgm:pt modelId="{1399C04D-22AA-4933-94BA-E2410923C447}">
      <dgm:prSet phldrT="[Texto]"/>
      <dgm:spPr/>
      <dgm:t>
        <a:bodyPr/>
        <a:lstStyle/>
        <a:p>
          <a:r>
            <a:rPr lang="es-CO" b="1" i="1" dirty="0" smtClean="0"/>
            <a:t>Desarrollo psicosocial.</a:t>
          </a:r>
          <a:endParaRPr lang="es-ES" i="1" dirty="0"/>
        </a:p>
      </dgm:t>
    </dgm:pt>
    <dgm:pt modelId="{28B9F0E2-424D-497B-A4A6-D25B1DDBF4C2}" type="parTrans" cxnId="{F67750BA-5D29-4838-B41A-9AD05B0385D3}">
      <dgm:prSet/>
      <dgm:spPr/>
      <dgm:t>
        <a:bodyPr/>
        <a:lstStyle/>
        <a:p>
          <a:endParaRPr lang="es-ES"/>
        </a:p>
      </dgm:t>
    </dgm:pt>
    <dgm:pt modelId="{FA73C9DC-A30B-44BA-B6CF-5268E5CA7C84}" type="sibTrans" cxnId="{F67750BA-5D29-4838-B41A-9AD05B0385D3}">
      <dgm:prSet/>
      <dgm:spPr/>
      <dgm:t>
        <a:bodyPr/>
        <a:lstStyle/>
        <a:p>
          <a:endParaRPr lang="es-ES"/>
        </a:p>
      </dgm:t>
    </dgm:pt>
    <dgm:pt modelId="{BB81A48A-5C04-4159-984F-B3838ACA6661}">
      <dgm:prSet phldrT="[Texto]"/>
      <dgm:spPr/>
      <dgm:t>
        <a:bodyPr/>
        <a:lstStyle/>
        <a:p>
          <a:r>
            <a:rPr lang="es-CO" b="1" u="none" dirty="0" smtClean="0"/>
            <a:t>El yo en desarrollo</a:t>
          </a:r>
          <a:endParaRPr lang="es-ES" u="none" dirty="0"/>
        </a:p>
      </dgm:t>
    </dgm:pt>
    <dgm:pt modelId="{FE3CF6B9-8172-4BFD-BAF4-DA836D8D8629}" type="parTrans" cxnId="{A0B5B22A-5FC8-445D-BBD5-482EA4E3F1A6}">
      <dgm:prSet/>
      <dgm:spPr/>
      <dgm:t>
        <a:bodyPr/>
        <a:lstStyle/>
        <a:p>
          <a:endParaRPr lang="es-ES"/>
        </a:p>
      </dgm:t>
    </dgm:pt>
    <dgm:pt modelId="{E06C0981-CCA4-425F-9163-7BA04E5EC0AF}" type="sibTrans" cxnId="{A0B5B22A-5FC8-445D-BBD5-482EA4E3F1A6}">
      <dgm:prSet/>
      <dgm:spPr/>
      <dgm:t>
        <a:bodyPr/>
        <a:lstStyle/>
        <a:p>
          <a:endParaRPr lang="es-ES"/>
        </a:p>
      </dgm:t>
    </dgm:pt>
    <dgm:pt modelId="{7E449302-F2A7-4978-8B42-58EB3020EA06}">
      <dgm:prSet phldrT="[Texto]"/>
      <dgm:spPr/>
      <dgm:t>
        <a:bodyPr/>
        <a:lstStyle/>
        <a:p>
          <a:r>
            <a:rPr lang="es-CO" b="1" u="none" dirty="0" smtClean="0"/>
            <a:t>El niño en grupo de pares.</a:t>
          </a:r>
          <a:endParaRPr lang="es-ES" u="none" dirty="0"/>
        </a:p>
      </dgm:t>
    </dgm:pt>
    <dgm:pt modelId="{A0258FF8-859D-4BD0-AA1A-55388A50B70C}" type="parTrans" cxnId="{80BB1972-A431-4570-AE6D-882DA239F206}">
      <dgm:prSet/>
      <dgm:spPr/>
      <dgm:t>
        <a:bodyPr/>
        <a:lstStyle/>
        <a:p>
          <a:endParaRPr lang="es-ES"/>
        </a:p>
      </dgm:t>
    </dgm:pt>
    <dgm:pt modelId="{93589270-9040-4901-A5D7-7DFF47591BE0}" type="sibTrans" cxnId="{80BB1972-A431-4570-AE6D-882DA239F206}">
      <dgm:prSet/>
      <dgm:spPr/>
      <dgm:t>
        <a:bodyPr/>
        <a:lstStyle/>
        <a:p>
          <a:endParaRPr lang="es-ES"/>
        </a:p>
      </dgm:t>
    </dgm:pt>
    <dgm:pt modelId="{BB0B02E4-B0DF-4D1C-866F-EF361E9997EC}">
      <dgm:prSet phldrT="[Texto]"/>
      <dgm:spPr/>
      <dgm:t>
        <a:bodyPr/>
        <a:lstStyle/>
        <a:p>
          <a:r>
            <a:rPr lang="es-CO" b="1" u="none" dirty="0" smtClean="0"/>
            <a:t>El niño en la familia</a:t>
          </a:r>
          <a:endParaRPr lang="es-ES" u="none" dirty="0"/>
        </a:p>
      </dgm:t>
    </dgm:pt>
    <dgm:pt modelId="{62EAD365-C023-41A9-8908-503FCCE26189}" type="parTrans" cxnId="{48B34584-5209-4A50-8249-55C6D6C4ED2B}">
      <dgm:prSet/>
      <dgm:spPr/>
      <dgm:t>
        <a:bodyPr/>
        <a:lstStyle/>
        <a:p>
          <a:endParaRPr lang="es-ES"/>
        </a:p>
      </dgm:t>
    </dgm:pt>
    <dgm:pt modelId="{19597B15-3E65-4C17-B8D8-4C5477853269}" type="sibTrans" cxnId="{48B34584-5209-4A50-8249-55C6D6C4ED2B}">
      <dgm:prSet/>
      <dgm:spPr/>
      <dgm:t>
        <a:bodyPr/>
        <a:lstStyle/>
        <a:p>
          <a:endParaRPr lang="es-ES"/>
        </a:p>
      </dgm:t>
    </dgm:pt>
    <dgm:pt modelId="{8B0FB38C-66AF-4868-BA16-86829CDFAE40}">
      <dgm:prSet phldrT="[Texto]"/>
      <dgm:spPr/>
      <dgm:t>
        <a:bodyPr/>
        <a:lstStyle/>
        <a:p>
          <a:r>
            <a:rPr lang="es-CO" b="1" u="none" dirty="0" smtClean="0"/>
            <a:t>Salud mental.</a:t>
          </a:r>
          <a:endParaRPr lang="es-ES" u="none" dirty="0"/>
        </a:p>
      </dgm:t>
    </dgm:pt>
    <dgm:pt modelId="{A795C104-D6B2-4CF6-AFB5-E921B21F9B14}" type="parTrans" cxnId="{E473DCF8-74A2-4B2C-B724-9D1BA0E36D73}">
      <dgm:prSet/>
      <dgm:spPr/>
      <dgm:t>
        <a:bodyPr/>
        <a:lstStyle/>
        <a:p>
          <a:endParaRPr lang="es-ES"/>
        </a:p>
      </dgm:t>
    </dgm:pt>
    <dgm:pt modelId="{DC9DF2BF-28CB-4992-B0A4-D5961C15584C}" type="sibTrans" cxnId="{E473DCF8-74A2-4B2C-B724-9D1BA0E36D73}">
      <dgm:prSet/>
      <dgm:spPr/>
      <dgm:t>
        <a:bodyPr/>
        <a:lstStyle/>
        <a:p>
          <a:endParaRPr lang="es-ES"/>
        </a:p>
      </dgm:t>
    </dgm:pt>
    <dgm:pt modelId="{D60EE129-48A0-49F8-BF3D-AFFB819F1F5F}">
      <dgm:prSet/>
      <dgm:spPr/>
      <dgm:t>
        <a:bodyPr/>
        <a:lstStyle/>
        <a:p>
          <a:endParaRPr lang="es-ES"/>
        </a:p>
      </dgm:t>
    </dgm:pt>
    <dgm:pt modelId="{74F2A238-8E4D-4187-8150-4025A754B438}" type="parTrans" cxnId="{013377C0-1AC8-46A8-850C-C23AFB7DDF86}">
      <dgm:prSet/>
      <dgm:spPr/>
      <dgm:t>
        <a:bodyPr/>
        <a:lstStyle/>
        <a:p>
          <a:endParaRPr lang="es-ES"/>
        </a:p>
      </dgm:t>
    </dgm:pt>
    <dgm:pt modelId="{08CAD408-FE2B-4845-97AB-C14A3472EC08}" type="sibTrans" cxnId="{013377C0-1AC8-46A8-850C-C23AFB7DDF86}">
      <dgm:prSet/>
      <dgm:spPr/>
      <dgm:t>
        <a:bodyPr/>
        <a:lstStyle/>
        <a:p>
          <a:endParaRPr lang="es-ES"/>
        </a:p>
      </dgm:t>
    </dgm:pt>
    <dgm:pt modelId="{C16FA71F-32E6-4C59-BA02-D93FEFE4626B}" type="pres">
      <dgm:prSet presAssocID="{7774A065-30D5-4F0C-98C5-BD5B79E7410B}" presName="diagram" presStyleCnt="0">
        <dgm:presLayoutVars>
          <dgm:chMax val="1"/>
          <dgm:dir/>
          <dgm:animLvl val="ctr"/>
          <dgm:resizeHandles val="exact"/>
        </dgm:presLayoutVars>
      </dgm:prSet>
      <dgm:spPr/>
      <dgm:t>
        <a:bodyPr/>
        <a:lstStyle/>
        <a:p>
          <a:endParaRPr lang="es-ES"/>
        </a:p>
      </dgm:t>
    </dgm:pt>
    <dgm:pt modelId="{3C244B53-763A-48E6-BB3A-0619ABF34CCF}" type="pres">
      <dgm:prSet presAssocID="{7774A065-30D5-4F0C-98C5-BD5B79E7410B}" presName="matrix" presStyleCnt="0"/>
      <dgm:spPr/>
    </dgm:pt>
    <dgm:pt modelId="{9F10E70D-3324-4C2A-ACB4-BBC7BE53C408}" type="pres">
      <dgm:prSet presAssocID="{7774A065-30D5-4F0C-98C5-BD5B79E7410B}" presName="tile1" presStyleLbl="node1" presStyleIdx="0" presStyleCnt="4"/>
      <dgm:spPr/>
      <dgm:t>
        <a:bodyPr/>
        <a:lstStyle/>
        <a:p>
          <a:endParaRPr lang="es-ES"/>
        </a:p>
      </dgm:t>
    </dgm:pt>
    <dgm:pt modelId="{25F6ACD6-A880-49BA-8D5A-089DFD4D0DEC}" type="pres">
      <dgm:prSet presAssocID="{7774A065-30D5-4F0C-98C5-BD5B79E7410B}" presName="tile1text" presStyleLbl="node1" presStyleIdx="0" presStyleCnt="4">
        <dgm:presLayoutVars>
          <dgm:chMax val="0"/>
          <dgm:chPref val="0"/>
          <dgm:bulletEnabled val="1"/>
        </dgm:presLayoutVars>
      </dgm:prSet>
      <dgm:spPr/>
      <dgm:t>
        <a:bodyPr/>
        <a:lstStyle/>
        <a:p>
          <a:endParaRPr lang="es-ES"/>
        </a:p>
      </dgm:t>
    </dgm:pt>
    <dgm:pt modelId="{8080D406-9BEE-464F-8D28-A0B9DF1510DD}" type="pres">
      <dgm:prSet presAssocID="{7774A065-30D5-4F0C-98C5-BD5B79E7410B}" presName="tile2" presStyleLbl="node1" presStyleIdx="1" presStyleCnt="4"/>
      <dgm:spPr/>
      <dgm:t>
        <a:bodyPr/>
        <a:lstStyle/>
        <a:p>
          <a:endParaRPr lang="es-ES"/>
        </a:p>
      </dgm:t>
    </dgm:pt>
    <dgm:pt modelId="{993E4D8E-20F9-4CAC-B638-979BCA5CA788}" type="pres">
      <dgm:prSet presAssocID="{7774A065-30D5-4F0C-98C5-BD5B79E7410B}" presName="tile2text" presStyleLbl="node1" presStyleIdx="1" presStyleCnt="4">
        <dgm:presLayoutVars>
          <dgm:chMax val="0"/>
          <dgm:chPref val="0"/>
          <dgm:bulletEnabled val="1"/>
        </dgm:presLayoutVars>
      </dgm:prSet>
      <dgm:spPr/>
      <dgm:t>
        <a:bodyPr/>
        <a:lstStyle/>
        <a:p>
          <a:endParaRPr lang="es-ES"/>
        </a:p>
      </dgm:t>
    </dgm:pt>
    <dgm:pt modelId="{64492859-6833-4DC6-9DAF-691F4D7F1CF6}" type="pres">
      <dgm:prSet presAssocID="{7774A065-30D5-4F0C-98C5-BD5B79E7410B}" presName="tile3" presStyleLbl="node1" presStyleIdx="2" presStyleCnt="4"/>
      <dgm:spPr/>
      <dgm:t>
        <a:bodyPr/>
        <a:lstStyle/>
        <a:p>
          <a:endParaRPr lang="es-ES"/>
        </a:p>
      </dgm:t>
    </dgm:pt>
    <dgm:pt modelId="{20E842A8-0FE6-4135-8270-B4F7032EC5CE}" type="pres">
      <dgm:prSet presAssocID="{7774A065-30D5-4F0C-98C5-BD5B79E7410B}" presName="tile3text" presStyleLbl="node1" presStyleIdx="2" presStyleCnt="4">
        <dgm:presLayoutVars>
          <dgm:chMax val="0"/>
          <dgm:chPref val="0"/>
          <dgm:bulletEnabled val="1"/>
        </dgm:presLayoutVars>
      </dgm:prSet>
      <dgm:spPr/>
      <dgm:t>
        <a:bodyPr/>
        <a:lstStyle/>
        <a:p>
          <a:endParaRPr lang="es-ES"/>
        </a:p>
      </dgm:t>
    </dgm:pt>
    <dgm:pt modelId="{C6875FCC-B8B3-4B98-93C8-AAE0A66F619E}" type="pres">
      <dgm:prSet presAssocID="{7774A065-30D5-4F0C-98C5-BD5B79E7410B}" presName="tile4" presStyleLbl="node1" presStyleIdx="3" presStyleCnt="4"/>
      <dgm:spPr/>
      <dgm:t>
        <a:bodyPr/>
        <a:lstStyle/>
        <a:p>
          <a:endParaRPr lang="es-ES"/>
        </a:p>
      </dgm:t>
    </dgm:pt>
    <dgm:pt modelId="{D7FAA7BC-E6E1-4FED-9F84-D4543BC9F847}" type="pres">
      <dgm:prSet presAssocID="{7774A065-30D5-4F0C-98C5-BD5B79E7410B}" presName="tile4text" presStyleLbl="node1" presStyleIdx="3" presStyleCnt="4">
        <dgm:presLayoutVars>
          <dgm:chMax val="0"/>
          <dgm:chPref val="0"/>
          <dgm:bulletEnabled val="1"/>
        </dgm:presLayoutVars>
      </dgm:prSet>
      <dgm:spPr/>
      <dgm:t>
        <a:bodyPr/>
        <a:lstStyle/>
        <a:p>
          <a:endParaRPr lang="es-ES"/>
        </a:p>
      </dgm:t>
    </dgm:pt>
    <dgm:pt modelId="{9EC42E73-9FD0-4856-8187-57A98E479874}" type="pres">
      <dgm:prSet presAssocID="{7774A065-30D5-4F0C-98C5-BD5B79E7410B}" presName="centerTile" presStyleLbl="fgShp" presStyleIdx="0" presStyleCnt="1">
        <dgm:presLayoutVars>
          <dgm:chMax val="0"/>
          <dgm:chPref val="0"/>
        </dgm:presLayoutVars>
      </dgm:prSet>
      <dgm:spPr/>
      <dgm:t>
        <a:bodyPr/>
        <a:lstStyle/>
        <a:p>
          <a:endParaRPr lang="es-ES"/>
        </a:p>
      </dgm:t>
    </dgm:pt>
  </dgm:ptLst>
  <dgm:cxnLst>
    <dgm:cxn modelId="{F78BDA34-985A-47D8-B57A-A5299A908E3F}" type="presOf" srcId="{8B0FB38C-66AF-4868-BA16-86829CDFAE40}" destId="{C6875FCC-B8B3-4B98-93C8-AAE0A66F619E}" srcOrd="0" destOrd="0" presId="urn:microsoft.com/office/officeart/2005/8/layout/matrix1"/>
    <dgm:cxn modelId="{80BB1972-A431-4570-AE6D-882DA239F206}" srcId="{1399C04D-22AA-4933-94BA-E2410923C447}" destId="{7E449302-F2A7-4978-8B42-58EB3020EA06}" srcOrd="1" destOrd="0" parTransId="{A0258FF8-859D-4BD0-AA1A-55388A50B70C}" sibTransId="{93589270-9040-4901-A5D7-7DFF47591BE0}"/>
    <dgm:cxn modelId="{82FC0400-AE48-4EAC-B99F-7072F31C244F}" type="presOf" srcId="{1399C04D-22AA-4933-94BA-E2410923C447}" destId="{9EC42E73-9FD0-4856-8187-57A98E479874}" srcOrd="0" destOrd="0" presId="urn:microsoft.com/office/officeart/2005/8/layout/matrix1"/>
    <dgm:cxn modelId="{94C992F6-9E7A-40BB-A2C4-948255602E7F}" type="presOf" srcId="{7774A065-30D5-4F0C-98C5-BD5B79E7410B}" destId="{C16FA71F-32E6-4C59-BA02-D93FEFE4626B}" srcOrd="0" destOrd="0" presId="urn:microsoft.com/office/officeart/2005/8/layout/matrix1"/>
    <dgm:cxn modelId="{EDCE47E5-2F2B-474B-AAAB-E6E149F3C2CD}" type="presOf" srcId="{BB81A48A-5C04-4159-984F-B3838ACA6661}" destId="{25F6ACD6-A880-49BA-8D5A-089DFD4D0DEC}" srcOrd="1" destOrd="0" presId="urn:microsoft.com/office/officeart/2005/8/layout/matrix1"/>
    <dgm:cxn modelId="{48B34584-5209-4A50-8249-55C6D6C4ED2B}" srcId="{1399C04D-22AA-4933-94BA-E2410923C447}" destId="{BB0B02E4-B0DF-4D1C-866F-EF361E9997EC}" srcOrd="2" destOrd="0" parTransId="{62EAD365-C023-41A9-8908-503FCCE26189}" sibTransId="{19597B15-3E65-4C17-B8D8-4C5477853269}"/>
    <dgm:cxn modelId="{99FE8259-B510-4232-B38D-18DD3443158C}" type="presOf" srcId="{7E449302-F2A7-4978-8B42-58EB3020EA06}" destId="{993E4D8E-20F9-4CAC-B638-979BCA5CA788}" srcOrd="1" destOrd="0" presId="urn:microsoft.com/office/officeart/2005/8/layout/matrix1"/>
    <dgm:cxn modelId="{44BFEF8D-AC56-46CB-9640-EAEE174218E7}" type="presOf" srcId="{7E449302-F2A7-4978-8B42-58EB3020EA06}" destId="{8080D406-9BEE-464F-8D28-A0B9DF1510DD}" srcOrd="0" destOrd="0" presId="urn:microsoft.com/office/officeart/2005/8/layout/matrix1"/>
    <dgm:cxn modelId="{0B6FE1EE-C86F-4F9D-879C-F9A56D29640B}" type="presOf" srcId="{8B0FB38C-66AF-4868-BA16-86829CDFAE40}" destId="{D7FAA7BC-E6E1-4FED-9F84-D4543BC9F847}" srcOrd="1" destOrd="0" presId="urn:microsoft.com/office/officeart/2005/8/layout/matrix1"/>
    <dgm:cxn modelId="{013377C0-1AC8-46A8-850C-C23AFB7DDF86}" srcId="{1399C04D-22AA-4933-94BA-E2410923C447}" destId="{D60EE129-48A0-49F8-BF3D-AFFB819F1F5F}" srcOrd="4" destOrd="0" parTransId="{74F2A238-8E4D-4187-8150-4025A754B438}" sibTransId="{08CAD408-FE2B-4845-97AB-C14A3472EC08}"/>
    <dgm:cxn modelId="{18652A72-FE72-40F1-A13E-3B7F66FFF468}" type="presOf" srcId="{BB0B02E4-B0DF-4D1C-866F-EF361E9997EC}" destId="{20E842A8-0FE6-4135-8270-B4F7032EC5CE}" srcOrd="1" destOrd="0" presId="urn:microsoft.com/office/officeart/2005/8/layout/matrix1"/>
    <dgm:cxn modelId="{A0B5B22A-5FC8-445D-BBD5-482EA4E3F1A6}" srcId="{1399C04D-22AA-4933-94BA-E2410923C447}" destId="{BB81A48A-5C04-4159-984F-B3838ACA6661}" srcOrd="0" destOrd="0" parTransId="{FE3CF6B9-8172-4BFD-BAF4-DA836D8D8629}" sibTransId="{E06C0981-CCA4-425F-9163-7BA04E5EC0AF}"/>
    <dgm:cxn modelId="{4F78B1C4-D66D-404E-9C3F-F1B29D6944B6}" type="presOf" srcId="{BB0B02E4-B0DF-4D1C-866F-EF361E9997EC}" destId="{64492859-6833-4DC6-9DAF-691F4D7F1CF6}" srcOrd="0" destOrd="0" presId="urn:microsoft.com/office/officeart/2005/8/layout/matrix1"/>
    <dgm:cxn modelId="{E473DCF8-74A2-4B2C-B724-9D1BA0E36D73}" srcId="{1399C04D-22AA-4933-94BA-E2410923C447}" destId="{8B0FB38C-66AF-4868-BA16-86829CDFAE40}" srcOrd="3" destOrd="0" parTransId="{A795C104-D6B2-4CF6-AFB5-E921B21F9B14}" sibTransId="{DC9DF2BF-28CB-4992-B0A4-D5961C15584C}"/>
    <dgm:cxn modelId="{F67750BA-5D29-4838-B41A-9AD05B0385D3}" srcId="{7774A065-30D5-4F0C-98C5-BD5B79E7410B}" destId="{1399C04D-22AA-4933-94BA-E2410923C447}" srcOrd="0" destOrd="0" parTransId="{28B9F0E2-424D-497B-A4A6-D25B1DDBF4C2}" sibTransId="{FA73C9DC-A30B-44BA-B6CF-5268E5CA7C84}"/>
    <dgm:cxn modelId="{AB99F655-67B1-490A-AD4A-33317450D1DA}" type="presOf" srcId="{BB81A48A-5C04-4159-984F-B3838ACA6661}" destId="{9F10E70D-3324-4C2A-ACB4-BBC7BE53C408}" srcOrd="0" destOrd="0" presId="urn:microsoft.com/office/officeart/2005/8/layout/matrix1"/>
    <dgm:cxn modelId="{7D52D365-89E2-47D9-9D79-9ACDB1D1F2CE}" type="presParOf" srcId="{C16FA71F-32E6-4C59-BA02-D93FEFE4626B}" destId="{3C244B53-763A-48E6-BB3A-0619ABF34CCF}" srcOrd="0" destOrd="0" presId="urn:microsoft.com/office/officeart/2005/8/layout/matrix1"/>
    <dgm:cxn modelId="{1C923583-27D2-4513-83E4-B53E5B532356}" type="presParOf" srcId="{3C244B53-763A-48E6-BB3A-0619ABF34CCF}" destId="{9F10E70D-3324-4C2A-ACB4-BBC7BE53C408}" srcOrd="0" destOrd="0" presId="urn:microsoft.com/office/officeart/2005/8/layout/matrix1"/>
    <dgm:cxn modelId="{5954E540-4D43-4D27-B726-4FF1E957AC63}" type="presParOf" srcId="{3C244B53-763A-48E6-BB3A-0619ABF34CCF}" destId="{25F6ACD6-A880-49BA-8D5A-089DFD4D0DEC}" srcOrd="1" destOrd="0" presId="urn:microsoft.com/office/officeart/2005/8/layout/matrix1"/>
    <dgm:cxn modelId="{A9BC8953-54A9-47E2-96F5-434C28F20B30}" type="presParOf" srcId="{3C244B53-763A-48E6-BB3A-0619ABF34CCF}" destId="{8080D406-9BEE-464F-8D28-A0B9DF1510DD}" srcOrd="2" destOrd="0" presId="urn:microsoft.com/office/officeart/2005/8/layout/matrix1"/>
    <dgm:cxn modelId="{1EC441A8-D2CA-4446-B269-22BEE25E5CB6}" type="presParOf" srcId="{3C244B53-763A-48E6-BB3A-0619ABF34CCF}" destId="{993E4D8E-20F9-4CAC-B638-979BCA5CA788}" srcOrd="3" destOrd="0" presId="urn:microsoft.com/office/officeart/2005/8/layout/matrix1"/>
    <dgm:cxn modelId="{1F6E7920-049B-4A9B-A74E-C00F52E2ADC7}" type="presParOf" srcId="{3C244B53-763A-48E6-BB3A-0619ABF34CCF}" destId="{64492859-6833-4DC6-9DAF-691F4D7F1CF6}" srcOrd="4" destOrd="0" presId="urn:microsoft.com/office/officeart/2005/8/layout/matrix1"/>
    <dgm:cxn modelId="{6F14F2B5-4245-4A06-94AA-D22904D3D29C}" type="presParOf" srcId="{3C244B53-763A-48E6-BB3A-0619ABF34CCF}" destId="{20E842A8-0FE6-4135-8270-B4F7032EC5CE}" srcOrd="5" destOrd="0" presId="urn:microsoft.com/office/officeart/2005/8/layout/matrix1"/>
    <dgm:cxn modelId="{0D8A9C40-AF84-40E0-97AE-09FAED01A194}" type="presParOf" srcId="{3C244B53-763A-48E6-BB3A-0619ABF34CCF}" destId="{C6875FCC-B8B3-4B98-93C8-AAE0A66F619E}" srcOrd="6" destOrd="0" presId="urn:microsoft.com/office/officeart/2005/8/layout/matrix1"/>
    <dgm:cxn modelId="{30E73EC1-02F9-4A92-B195-82FCA724A689}" type="presParOf" srcId="{3C244B53-763A-48E6-BB3A-0619ABF34CCF}" destId="{D7FAA7BC-E6E1-4FED-9F84-D4543BC9F847}" srcOrd="7" destOrd="0" presId="urn:microsoft.com/office/officeart/2005/8/layout/matrix1"/>
    <dgm:cxn modelId="{D0CC3259-13F5-4685-8051-4A3EA4DFD31F}" type="presParOf" srcId="{C16FA71F-32E6-4C59-BA02-D93FEFE4626B}" destId="{9EC42E73-9FD0-4856-8187-57A98E479874}" srcOrd="1" destOrd="0" presId="urn:microsoft.com/office/officeart/2005/8/layout/matrix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DF547A2-1EC0-470C-BB06-A1DB365864C7}" type="doc">
      <dgm:prSet loTypeId="urn:microsoft.com/office/officeart/2005/8/layout/arrow5" loCatId="process" qsTypeId="urn:microsoft.com/office/officeart/2005/8/quickstyle/3d3" qsCatId="3D" csTypeId="urn:microsoft.com/office/officeart/2005/8/colors/colorful4" csCatId="colorful" phldr="1"/>
      <dgm:spPr/>
      <dgm:t>
        <a:bodyPr/>
        <a:lstStyle/>
        <a:p>
          <a:endParaRPr lang="es-ES"/>
        </a:p>
      </dgm:t>
    </dgm:pt>
    <dgm:pt modelId="{75CB7715-544E-4F40-8DB6-C11BA6B21892}">
      <dgm:prSet phldrT="[Texto]"/>
      <dgm:spPr/>
      <dgm:t>
        <a:bodyPr/>
        <a:lstStyle/>
        <a:p>
          <a:r>
            <a:rPr lang="es-ES" dirty="0" smtClean="0"/>
            <a:t>Cualidades</a:t>
          </a:r>
          <a:endParaRPr lang="es-ES" dirty="0"/>
        </a:p>
      </dgm:t>
    </dgm:pt>
    <dgm:pt modelId="{8301D3A1-4B64-491C-BD5D-9D81F54AECC0}" type="parTrans" cxnId="{2741A0CC-A43C-4908-BD27-424E94447270}">
      <dgm:prSet/>
      <dgm:spPr/>
      <dgm:t>
        <a:bodyPr/>
        <a:lstStyle/>
        <a:p>
          <a:endParaRPr lang="es-ES"/>
        </a:p>
      </dgm:t>
    </dgm:pt>
    <dgm:pt modelId="{2543A433-AD9A-4ED6-A8E7-954E9B2676ED}" type="sibTrans" cxnId="{2741A0CC-A43C-4908-BD27-424E94447270}">
      <dgm:prSet/>
      <dgm:spPr/>
      <dgm:t>
        <a:bodyPr/>
        <a:lstStyle/>
        <a:p>
          <a:endParaRPr lang="es-ES"/>
        </a:p>
      </dgm:t>
    </dgm:pt>
    <dgm:pt modelId="{58A05078-A2BA-48F8-83D8-2FA928E3CA59}">
      <dgm:prSet phldrT="[Texto]"/>
      <dgm:spPr/>
      <dgm:t>
        <a:bodyPr/>
        <a:lstStyle/>
        <a:p>
          <a:r>
            <a:rPr lang="es-ES" dirty="0" smtClean="0"/>
            <a:t>Características</a:t>
          </a:r>
          <a:endParaRPr lang="es-ES" dirty="0"/>
        </a:p>
      </dgm:t>
    </dgm:pt>
    <dgm:pt modelId="{C65C81C3-B6A0-4353-85A1-9656B7F09FC3}" type="parTrans" cxnId="{751CF829-0919-48AE-949F-78DCC4D755B2}">
      <dgm:prSet/>
      <dgm:spPr/>
      <dgm:t>
        <a:bodyPr/>
        <a:lstStyle/>
        <a:p>
          <a:endParaRPr lang="es-ES"/>
        </a:p>
      </dgm:t>
    </dgm:pt>
    <dgm:pt modelId="{41753E11-A54F-4852-8510-37C73A705158}" type="sibTrans" cxnId="{751CF829-0919-48AE-949F-78DCC4D755B2}">
      <dgm:prSet/>
      <dgm:spPr/>
      <dgm:t>
        <a:bodyPr/>
        <a:lstStyle/>
        <a:p>
          <a:endParaRPr lang="es-ES"/>
        </a:p>
      </dgm:t>
    </dgm:pt>
    <dgm:pt modelId="{F7481015-8E73-4339-ABD3-31D8E533953F}" type="pres">
      <dgm:prSet presAssocID="{CDF547A2-1EC0-470C-BB06-A1DB365864C7}" presName="diagram" presStyleCnt="0">
        <dgm:presLayoutVars>
          <dgm:dir/>
          <dgm:resizeHandles val="exact"/>
        </dgm:presLayoutVars>
      </dgm:prSet>
      <dgm:spPr/>
      <dgm:t>
        <a:bodyPr/>
        <a:lstStyle/>
        <a:p>
          <a:endParaRPr lang="es-ES"/>
        </a:p>
      </dgm:t>
    </dgm:pt>
    <dgm:pt modelId="{578AF7D0-326D-4EC9-9E1C-6ADA03B7209E}" type="pres">
      <dgm:prSet presAssocID="{75CB7715-544E-4F40-8DB6-C11BA6B21892}" presName="arrow" presStyleLbl="node1" presStyleIdx="0" presStyleCnt="2">
        <dgm:presLayoutVars>
          <dgm:bulletEnabled val="1"/>
        </dgm:presLayoutVars>
      </dgm:prSet>
      <dgm:spPr/>
      <dgm:t>
        <a:bodyPr/>
        <a:lstStyle/>
        <a:p>
          <a:endParaRPr lang="es-ES"/>
        </a:p>
      </dgm:t>
    </dgm:pt>
    <dgm:pt modelId="{609ED624-8B7F-45ED-BDB0-D7168C7108FD}" type="pres">
      <dgm:prSet presAssocID="{58A05078-A2BA-48F8-83D8-2FA928E3CA59}" presName="arrow" presStyleLbl="node1" presStyleIdx="1" presStyleCnt="2">
        <dgm:presLayoutVars>
          <dgm:bulletEnabled val="1"/>
        </dgm:presLayoutVars>
      </dgm:prSet>
      <dgm:spPr/>
      <dgm:t>
        <a:bodyPr/>
        <a:lstStyle/>
        <a:p>
          <a:endParaRPr lang="es-ES"/>
        </a:p>
      </dgm:t>
    </dgm:pt>
  </dgm:ptLst>
  <dgm:cxnLst>
    <dgm:cxn modelId="{38A5FF6B-9BFA-4185-BC2C-9320827756D5}" type="presOf" srcId="{75CB7715-544E-4F40-8DB6-C11BA6B21892}" destId="{578AF7D0-326D-4EC9-9E1C-6ADA03B7209E}" srcOrd="0" destOrd="0" presId="urn:microsoft.com/office/officeart/2005/8/layout/arrow5"/>
    <dgm:cxn modelId="{751CF829-0919-48AE-949F-78DCC4D755B2}" srcId="{CDF547A2-1EC0-470C-BB06-A1DB365864C7}" destId="{58A05078-A2BA-48F8-83D8-2FA928E3CA59}" srcOrd="1" destOrd="0" parTransId="{C65C81C3-B6A0-4353-85A1-9656B7F09FC3}" sibTransId="{41753E11-A54F-4852-8510-37C73A705158}"/>
    <dgm:cxn modelId="{2741A0CC-A43C-4908-BD27-424E94447270}" srcId="{CDF547A2-1EC0-470C-BB06-A1DB365864C7}" destId="{75CB7715-544E-4F40-8DB6-C11BA6B21892}" srcOrd="0" destOrd="0" parTransId="{8301D3A1-4B64-491C-BD5D-9D81F54AECC0}" sibTransId="{2543A433-AD9A-4ED6-A8E7-954E9B2676ED}"/>
    <dgm:cxn modelId="{37CDC169-155E-4EF8-9901-42F74F7AF5DA}" type="presOf" srcId="{58A05078-A2BA-48F8-83D8-2FA928E3CA59}" destId="{609ED624-8B7F-45ED-BDB0-D7168C7108FD}" srcOrd="0" destOrd="0" presId="urn:microsoft.com/office/officeart/2005/8/layout/arrow5"/>
    <dgm:cxn modelId="{0056E699-8B97-43DE-91FD-B267AC1DF4A1}" type="presOf" srcId="{CDF547A2-1EC0-470C-BB06-A1DB365864C7}" destId="{F7481015-8E73-4339-ABD3-31D8E533953F}" srcOrd="0" destOrd="0" presId="urn:microsoft.com/office/officeart/2005/8/layout/arrow5"/>
    <dgm:cxn modelId="{4DD8DFF0-C07B-434F-84E8-EC225D231B2F}" type="presParOf" srcId="{F7481015-8E73-4339-ABD3-31D8E533953F}" destId="{578AF7D0-326D-4EC9-9E1C-6ADA03B7209E}" srcOrd="0" destOrd="0" presId="urn:microsoft.com/office/officeart/2005/8/layout/arrow5"/>
    <dgm:cxn modelId="{D168D5EF-30E5-4B01-BF8D-5E4423DB1680}" type="presParOf" srcId="{F7481015-8E73-4339-ABD3-31D8E533953F}" destId="{609ED624-8B7F-45ED-BDB0-D7168C7108FD}" srcOrd="1" destOrd="0" presId="urn:microsoft.com/office/officeart/2005/8/layout/arrow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E1E7B0-4F81-440E-80FF-AE1F77208596}">
      <dsp:nvSpPr>
        <dsp:cNvPr id="0" name=""/>
        <dsp:cNvSpPr/>
      </dsp:nvSpPr>
      <dsp:spPr>
        <a:xfrm>
          <a:off x="2180763" y="580563"/>
          <a:ext cx="3868072" cy="3868072"/>
        </a:xfrm>
        <a:prstGeom prst="blockArc">
          <a:avLst>
            <a:gd name="adj1" fmla="val 10800000"/>
            <a:gd name="adj2" fmla="val 16200000"/>
            <a:gd name="adj3" fmla="val 4644"/>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p3d z="-600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35E2D29-E7E7-444F-B772-6BA7BFDFD2A9}">
      <dsp:nvSpPr>
        <dsp:cNvPr id="0" name=""/>
        <dsp:cNvSpPr/>
      </dsp:nvSpPr>
      <dsp:spPr>
        <a:xfrm>
          <a:off x="2180763" y="580563"/>
          <a:ext cx="3868072" cy="3868072"/>
        </a:xfrm>
        <a:prstGeom prst="blockArc">
          <a:avLst>
            <a:gd name="adj1" fmla="val 5400000"/>
            <a:gd name="adj2" fmla="val 10800000"/>
            <a:gd name="adj3" fmla="val 4644"/>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p3d z="-600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7CBDBCB-314F-4EEF-9F69-DC15E0B2339A}">
      <dsp:nvSpPr>
        <dsp:cNvPr id="0" name=""/>
        <dsp:cNvSpPr/>
      </dsp:nvSpPr>
      <dsp:spPr>
        <a:xfrm>
          <a:off x="2180763" y="580563"/>
          <a:ext cx="3868072" cy="3868072"/>
        </a:xfrm>
        <a:prstGeom prst="blockArc">
          <a:avLst>
            <a:gd name="adj1" fmla="val 0"/>
            <a:gd name="adj2" fmla="val 5400000"/>
            <a:gd name="adj3" fmla="val 4644"/>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p3d z="-600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BDF7702-446D-4892-8633-045902B0487B}">
      <dsp:nvSpPr>
        <dsp:cNvPr id="0" name=""/>
        <dsp:cNvSpPr/>
      </dsp:nvSpPr>
      <dsp:spPr>
        <a:xfrm>
          <a:off x="2180763" y="580563"/>
          <a:ext cx="3868072" cy="3868072"/>
        </a:xfrm>
        <a:prstGeom prst="blockArc">
          <a:avLst>
            <a:gd name="adj1" fmla="val 16200000"/>
            <a:gd name="adj2" fmla="val 0"/>
            <a:gd name="adj3" fmla="val 4644"/>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p3d z="-600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500CF280-3327-43DE-B0C5-8C9F67BE28E1}">
      <dsp:nvSpPr>
        <dsp:cNvPr id="0" name=""/>
        <dsp:cNvSpPr/>
      </dsp:nvSpPr>
      <dsp:spPr>
        <a:xfrm>
          <a:off x="3223728" y="1623528"/>
          <a:ext cx="1782142" cy="1782142"/>
        </a:xfrm>
        <a:prstGeom prst="ellipse">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a:sp3d extrusionH="190500"/>
      </dsp:spPr>
      <dsp:style>
        <a:lnRef idx="1">
          <a:schemeClr val="accent1"/>
        </a:lnRef>
        <a:fillRef idx="2">
          <a:schemeClr val="accent1"/>
        </a:fillRef>
        <a:effectRef idx="1">
          <a:schemeClr val="accent1"/>
        </a:effectRef>
        <a:fontRef idx="minor">
          <a:schemeClr val="dk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 sz="2800" kern="1200" dirty="0" smtClean="0"/>
            <a:t>Tiempo de trabajo</a:t>
          </a:r>
          <a:endParaRPr lang="es-ES" sz="2800" kern="1200" dirty="0"/>
        </a:p>
      </dsp:txBody>
      <dsp:txXfrm>
        <a:off x="3484717" y="1884517"/>
        <a:ext cx="1260164" cy="1260164"/>
      </dsp:txXfrm>
    </dsp:sp>
    <dsp:sp modelId="{74CDF1AF-EE8B-46E6-9951-CCB60E37189F}">
      <dsp:nvSpPr>
        <dsp:cNvPr id="0" name=""/>
        <dsp:cNvSpPr/>
      </dsp:nvSpPr>
      <dsp:spPr>
        <a:xfrm>
          <a:off x="3491050" y="1724"/>
          <a:ext cx="1247499" cy="1247499"/>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kern="1200" dirty="0" smtClean="0"/>
            <a:t>Vuelta a la calma </a:t>
          </a:r>
          <a:endParaRPr lang="es-ES" sz="1700" kern="1200" dirty="0"/>
        </a:p>
      </dsp:txBody>
      <dsp:txXfrm>
        <a:off x="3673742" y="184416"/>
        <a:ext cx="882115" cy="882115"/>
      </dsp:txXfrm>
    </dsp:sp>
    <dsp:sp modelId="{C43EE49B-91E4-45CF-B00C-CC27786A6C3A}">
      <dsp:nvSpPr>
        <dsp:cNvPr id="0" name=""/>
        <dsp:cNvSpPr/>
      </dsp:nvSpPr>
      <dsp:spPr>
        <a:xfrm>
          <a:off x="5380176" y="1890850"/>
          <a:ext cx="1247499" cy="1247499"/>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kern="1200" dirty="0" smtClean="0"/>
            <a:t>Trabajo técnico </a:t>
          </a:r>
          <a:endParaRPr lang="es-ES" sz="1700" kern="1200" dirty="0"/>
        </a:p>
      </dsp:txBody>
      <dsp:txXfrm>
        <a:off x="5562868" y="2073542"/>
        <a:ext cx="882115" cy="882115"/>
      </dsp:txXfrm>
    </dsp:sp>
    <dsp:sp modelId="{63F7FB90-DEAB-45FA-B657-5BAA78ECC2AE}">
      <dsp:nvSpPr>
        <dsp:cNvPr id="0" name=""/>
        <dsp:cNvSpPr/>
      </dsp:nvSpPr>
      <dsp:spPr>
        <a:xfrm>
          <a:off x="3491050" y="3779976"/>
          <a:ext cx="1247499" cy="1247499"/>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kern="1200" dirty="0" smtClean="0"/>
            <a:t>Trabajo principal </a:t>
          </a:r>
          <a:endParaRPr lang="es-ES" sz="1700" kern="1200" dirty="0"/>
        </a:p>
      </dsp:txBody>
      <dsp:txXfrm>
        <a:off x="3673742" y="3962668"/>
        <a:ext cx="882115" cy="882115"/>
      </dsp:txXfrm>
    </dsp:sp>
    <dsp:sp modelId="{B60998BA-852F-42FD-8B2A-943F8A026273}">
      <dsp:nvSpPr>
        <dsp:cNvPr id="0" name=""/>
        <dsp:cNvSpPr/>
      </dsp:nvSpPr>
      <dsp:spPr>
        <a:xfrm>
          <a:off x="1601924" y="1890850"/>
          <a:ext cx="1247499" cy="1247499"/>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kern="1200" dirty="0" smtClean="0"/>
            <a:t>Entrada en calor</a:t>
          </a:r>
          <a:endParaRPr lang="es-ES" sz="1700" kern="1200" dirty="0"/>
        </a:p>
      </dsp:txBody>
      <dsp:txXfrm>
        <a:off x="1784616" y="2073542"/>
        <a:ext cx="882115" cy="8821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D4D704-5AB8-45B6-98D6-085EDE739D7E}">
      <dsp:nvSpPr>
        <dsp:cNvPr id="0" name=""/>
        <dsp:cNvSpPr/>
      </dsp:nvSpPr>
      <dsp:spPr>
        <a:xfrm>
          <a:off x="0" y="0"/>
          <a:ext cx="6432376" cy="4552280"/>
        </a:xfrm>
        <a:prstGeom prst="rect">
          <a:avLst/>
        </a:prstGeom>
        <a:solidFill>
          <a:schemeClr val="accent6">
            <a:shade val="50000"/>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426720" tIns="426720" rIns="426720" bIns="426720" numCol="1" spcCol="1270" anchor="ctr" anchorCtr="0">
          <a:noAutofit/>
          <a:sp3d extrusionH="28000" prstMaterial="matte"/>
        </a:bodyPr>
        <a:lstStyle/>
        <a:p>
          <a:pPr lvl="0" algn="ctr" defTabSz="2667000">
            <a:lnSpc>
              <a:spcPct val="90000"/>
            </a:lnSpc>
            <a:spcBef>
              <a:spcPct val="0"/>
            </a:spcBef>
            <a:spcAft>
              <a:spcPct val="35000"/>
            </a:spcAft>
          </a:pPr>
          <a:r>
            <a:rPr lang="en-US" sz="6000" i="1" kern="1200" dirty="0" err="1" smtClean="0"/>
            <a:t>Desarrollo</a:t>
          </a:r>
          <a:r>
            <a:rPr lang="en-US" sz="6000" i="1" kern="1200" dirty="0" smtClean="0"/>
            <a:t> </a:t>
          </a:r>
          <a:r>
            <a:rPr lang="en-US" sz="6000" i="1" kern="1200" dirty="0" err="1" smtClean="0"/>
            <a:t>Cognitivo</a:t>
          </a:r>
          <a:endParaRPr lang="es-ES" sz="6000" i="1" kern="1200" dirty="0"/>
        </a:p>
      </dsp:txBody>
      <dsp:txXfrm>
        <a:off x="0" y="0"/>
        <a:ext cx="6432376" cy="2458231"/>
      </dsp:txXfrm>
    </dsp:sp>
    <dsp:sp modelId="{70C7283F-7325-4811-9C54-16D9509EE5A4}">
      <dsp:nvSpPr>
        <dsp:cNvPr id="0" name=""/>
        <dsp:cNvSpPr/>
      </dsp:nvSpPr>
      <dsp:spPr>
        <a:xfrm>
          <a:off x="0" y="2367185"/>
          <a:ext cx="3216188" cy="2094048"/>
        </a:xfrm>
        <a:prstGeom prst="rect">
          <a:avLst/>
        </a:prstGeom>
        <a:solidFill>
          <a:schemeClr val="accent6">
            <a:alpha val="90000"/>
            <a:tint val="55000"/>
            <a:hueOff val="0"/>
            <a:satOff val="0"/>
            <a:lumOff val="0"/>
            <a:alphaOff val="0"/>
          </a:schemeClr>
        </a:solidFill>
        <a:ln w="9525" cap="flat" cmpd="sng" algn="ctr">
          <a:solidFill>
            <a:schemeClr val="accent6">
              <a:alpha val="90000"/>
              <a:tint val="55000"/>
              <a:hueOff val="0"/>
              <a:satOff val="0"/>
              <a:lumOff val="0"/>
              <a:alphaOff val="0"/>
            </a:schemeClr>
          </a:solidFill>
          <a:prstDash val="solid"/>
        </a:ln>
        <a:effectLst/>
        <a:sp3d prstMaterial="matte"/>
      </dsp:spPr>
      <dsp:style>
        <a:lnRef idx="1">
          <a:scrgbClr r="0" g="0" b="0"/>
        </a:lnRef>
        <a:fillRef idx="1">
          <a:scrgbClr r="0" g="0" b="0"/>
        </a:fillRef>
        <a:effectRef idx="0">
          <a:scrgbClr r="0" g="0" b="0"/>
        </a:effectRef>
        <a:fontRef idx="minor"/>
      </dsp:style>
      <dsp:txBody>
        <a:bodyPr spcFirstLastPara="0" vert="horz" wrap="square" lIns="213360" tIns="38100" rIns="213360" bIns="38100" numCol="1" spcCol="1270" anchor="ctr" anchorCtr="0">
          <a:noAutofit/>
        </a:bodyPr>
        <a:lstStyle/>
        <a:p>
          <a:pPr lvl="0" algn="ctr" defTabSz="1333500">
            <a:lnSpc>
              <a:spcPct val="90000"/>
            </a:lnSpc>
            <a:spcBef>
              <a:spcPct val="0"/>
            </a:spcBef>
            <a:spcAft>
              <a:spcPct val="35000"/>
            </a:spcAft>
          </a:pPr>
          <a:r>
            <a:rPr lang="es-CO" sz="3000" b="1" u="none" kern="1200" dirty="0" smtClean="0"/>
            <a:t>Enfoque piagetiano: el niño operacional concreto.</a:t>
          </a:r>
          <a:endParaRPr lang="es-ES" sz="3000" u="none" kern="1200" dirty="0"/>
        </a:p>
      </dsp:txBody>
      <dsp:txXfrm>
        <a:off x="0" y="2367185"/>
        <a:ext cx="3216188" cy="2094048"/>
      </dsp:txXfrm>
    </dsp:sp>
    <dsp:sp modelId="{1E482EDE-BE6D-4694-9822-9884234DE510}">
      <dsp:nvSpPr>
        <dsp:cNvPr id="0" name=""/>
        <dsp:cNvSpPr/>
      </dsp:nvSpPr>
      <dsp:spPr>
        <a:xfrm>
          <a:off x="3216188" y="2367185"/>
          <a:ext cx="3216188" cy="2094048"/>
        </a:xfrm>
        <a:prstGeom prst="rect">
          <a:avLst/>
        </a:prstGeom>
        <a:solidFill>
          <a:schemeClr val="accent6">
            <a:alpha val="90000"/>
            <a:tint val="55000"/>
            <a:hueOff val="0"/>
            <a:satOff val="0"/>
            <a:lumOff val="0"/>
            <a:alphaOff val="0"/>
          </a:schemeClr>
        </a:solidFill>
        <a:ln w="9525" cap="flat" cmpd="sng" algn="ctr">
          <a:solidFill>
            <a:schemeClr val="accent6">
              <a:alpha val="90000"/>
              <a:tint val="55000"/>
              <a:hueOff val="0"/>
              <a:satOff val="0"/>
              <a:lumOff val="0"/>
              <a:alphaOff val="0"/>
            </a:schemeClr>
          </a:solidFill>
          <a:prstDash val="solid"/>
        </a:ln>
        <a:effectLst/>
        <a:sp3d prstMaterial="matte"/>
      </dsp:spPr>
      <dsp:style>
        <a:lnRef idx="1">
          <a:scrgbClr r="0" g="0" b="0"/>
        </a:lnRef>
        <a:fillRef idx="1">
          <a:scrgbClr r="0" g="0" b="0"/>
        </a:fillRef>
        <a:effectRef idx="0">
          <a:scrgbClr r="0" g="0" b="0"/>
        </a:effectRef>
        <a:fontRef idx="minor"/>
      </dsp:style>
      <dsp:txBody>
        <a:bodyPr spcFirstLastPara="0" vert="horz" wrap="square" lIns="213360" tIns="38100" rIns="213360" bIns="38100" numCol="1" spcCol="1270" anchor="ctr" anchorCtr="0">
          <a:noAutofit/>
        </a:bodyPr>
        <a:lstStyle/>
        <a:p>
          <a:pPr lvl="0" algn="ctr" defTabSz="1333500">
            <a:lnSpc>
              <a:spcPct val="90000"/>
            </a:lnSpc>
            <a:spcBef>
              <a:spcPct val="0"/>
            </a:spcBef>
            <a:spcAft>
              <a:spcPct val="35000"/>
            </a:spcAft>
          </a:pPr>
          <a:r>
            <a:rPr lang="es-CO" sz="3000" b="1" u="none" kern="1200" dirty="0" smtClean="0"/>
            <a:t>Enfoque psicométrico: evaluación  de la inteligencia.</a:t>
          </a:r>
          <a:endParaRPr lang="es-ES" sz="3000" u="none" kern="1200" dirty="0"/>
        </a:p>
      </dsp:txBody>
      <dsp:txXfrm>
        <a:off x="3216188" y="2367185"/>
        <a:ext cx="3216188" cy="20940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93AA8E-668A-4845-8B2B-F020F05DBA71}">
      <dsp:nvSpPr>
        <dsp:cNvPr id="0" name=""/>
        <dsp:cNvSpPr/>
      </dsp:nvSpPr>
      <dsp:spPr>
        <a:xfrm>
          <a:off x="0" y="208823"/>
          <a:ext cx="4838937" cy="4838937"/>
        </a:xfrm>
        <a:prstGeom prst="pie">
          <a:avLst>
            <a:gd name="adj1" fmla="val 5400000"/>
            <a:gd name="adj2" fmla="val 1620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sp>
    <dsp:sp modelId="{0109511C-31DB-4D6C-BE31-0242F9FF8F3A}">
      <dsp:nvSpPr>
        <dsp:cNvPr id="0" name=""/>
        <dsp:cNvSpPr/>
      </dsp:nvSpPr>
      <dsp:spPr>
        <a:xfrm>
          <a:off x="2419468" y="208823"/>
          <a:ext cx="5645427" cy="4838937"/>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s-CO" sz="3700" b="0" i="1" u="none" kern="1200" dirty="0" smtClean="0"/>
            <a:t>Lenguaje y alfabetismo.</a:t>
          </a:r>
          <a:endParaRPr lang="es-ES" sz="3700" b="0" i="1" u="none" kern="1200" dirty="0"/>
        </a:p>
      </dsp:txBody>
      <dsp:txXfrm>
        <a:off x="2419468" y="208823"/>
        <a:ext cx="2822713" cy="2298495"/>
      </dsp:txXfrm>
    </dsp:sp>
    <dsp:sp modelId="{876636A7-7136-4540-A41C-409F31845261}">
      <dsp:nvSpPr>
        <dsp:cNvPr id="0" name=""/>
        <dsp:cNvSpPr/>
      </dsp:nvSpPr>
      <dsp:spPr>
        <a:xfrm>
          <a:off x="1270221" y="2507318"/>
          <a:ext cx="2298495" cy="2298495"/>
        </a:xfrm>
        <a:prstGeom prst="pie">
          <a:avLst>
            <a:gd name="adj1" fmla="val 5400000"/>
            <a:gd name="adj2" fmla="val 16200000"/>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sp>
    <dsp:sp modelId="{C398F128-27AF-404A-A78A-6E68AA02B196}">
      <dsp:nvSpPr>
        <dsp:cNvPr id="0" name=""/>
        <dsp:cNvSpPr/>
      </dsp:nvSpPr>
      <dsp:spPr>
        <a:xfrm>
          <a:off x="2419468" y="2507318"/>
          <a:ext cx="5645427" cy="2298495"/>
        </a:xfrm>
        <a:prstGeom prst="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s-CO" sz="3700" b="0" i="1" u="none" kern="1200" dirty="0" smtClean="0"/>
            <a:t>En niño en la escuela.</a:t>
          </a:r>
          <a:endParaRPr lang="es-ES" sz="3700" b="0" i="1" u="none" kern="1200" dirty="0"/>
        </a:p>
      </dsp:txBody>
      <dsp:txXfrm>
        <a:off x="2419468" y="2507318"/>
        <a:ext cx="2822713" cy="2298495"/>
      </dsp:txXfrm>
    </dsp:sp>
    <dsp:sp modelId="{7E92CB9B-B386-445B-BA46-83983D7A2DA2}">
      <dsp:nvSpPr>
        <dsp:cNvPr id="0" name=""/>
        <dsp:cNvSpPr/>
      </dsp:nvSpPr>
      <dsp:spPr>
        <a:xfrm>
          <a:off x="5242182" y="208823"/>
          <a:ext cx="2822713" cy="2298495"/>
        </a:xfrm>
        <a:prstGeom prst="rect">
          <a:avLst/>
        </a:prstGeom>
        <a:noFill/>
        <a:ln w="9525" cap="flat" cmpd="sng" algn="ctr">
          <a:noFill/>
          <a:prstDash val="solid"/>
        </a:ln>
        <a:effectLst>
          <a:outerShdw blurRad="40000" dist="20000" dir="5400000" rotWithShape="0">
            <a:srgbClr val="000000">
              <a:alpha val="38000"/>
            </a:srgbClr>
          </a:outerShdw>
        </a:effectLst>
        <a:sp3d/>
      </dsp:spPr>
      <dsp:style>
        <a:lnRef idx="1">
          <a:schemeClr val="dk1"/>
        </a:lnRef>
        <a:fillRef idx="2">
          <a:schemeClr val="dk1"/>
        </a:fillRef>
        <a:effectRef idx="1">
          <a:schemeClr val="dk1"/>
        </a:effectRef>
        <a:fontRef idx="minor">
          <a:schemeClr val="dk1"/>
        </a:fontRef>
      </dsp:style>
      <dsp:txBody>
        <a:bodyPr spcFirstLastPara="0" vert="horz" wrap="square" lIns="247650" tIns="247650" rIns="247650" bIns="247650" numCol="1" spcCol="1270" anchor="ctr" anchorCtr="0">
          <a:noAutofit/>
        </a:bodyPr>
        <a:lstStyle/>
        <a:p>
          <a:pPr marL="228600" lvl="1" indent="-228600" algn="l" defTabSz="889000">
            <a:lnSpc>
              <a:spcPct val="90000"/>
            </a:lnSpc>
            <a:spcBef>
              <a:spcPct val="0"/>
            </a:spcBef>
            <a:spcAft>
              <a:spcPct val="15000"/>
            </a:spcAft>
            <a:buChar char="••"/>
          </a:pPr>
          <a:r>
            <a:rPr lang="es-CO" sz="2000" kern="1200" dirty="0" smtClean="0">
              <a:latin typeface="Agency FB" pitchFamily="34" charset="0"/>
            </a:rPr>
            <a:t>El uso del vocabulario, gramática y sintaxis </a:t>
          </a:r>
          <a:endParaRPr lang="es-ES" sz="2000" kern="1200" dirty="0">
            <a:latin typeface="Agency FB" pitchFamily="34" charset="0"/>
          </a:endParaRPr>
        </a:p>
        <a:p>
          <a:pPr marL="228600" lvl="1" indent="-228600" algn="l" defTabSz="889000">
            <a:lnSpc>
              <a:spcPct val="90000"/>
            </a:lnSpc>
            <a:spcBef>
              <a:spcPct val="0"/>
            </a:spcBef>
            <a:spcAft>
              <a:spcPct val="15000"/>
            </a:spcAft>
            <a:buChar char="••"/>
          </a:pPr>
          <a:r>
            <a:rPr lang="es-CO" sz="2000" kern="1200" dirty="0" smtClean="0">
              <a:latin typeface="Agency FB" pitchFamily="34" charset="0"/>
            </a:rPr>
            <a:t>La interacción con los pares </a:t>
          </a:r>
          <a:endParaRPr lang="es-ES" sz="2000" kern="1200" dirty="0">
            <a:latin typeface="Agency FB" pitchFamily="34" charset="0"/>
          </a:endParaRPr>
        </a:p>
      </dsp:txBody>
      <dsp:txXfrm>
        <a:off x="5242182" y="208823"/>
        <a:ext cx="2822713" cy="2298495"/>
      </dsp:txXfrm>
    </dsp:sp>
    <dsp:sp modelId="{B368DFCB-6AA6-4CD6-9248-5D12EE2BCC98}">
      <dsp:nvSpPr>
        <dsp:cNvPr id="0" name=""/>
        <dsp:cNvSpPr/>
      </dsp:nvSpPr>
      <dsp:spPr>
        <a:xfrm>
          <a:off x="5242182" y="2507318"/>
          <a:ext cx="2822713" cy="229849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889000">
            <a:lnSpc>
              <a:spcPct val="90000"/>
            </a:lnSpc>
            <a:spcBef>
              <a:spcPct val="0"/>
            </a:spcBef>
            <a:spcAft>
              <a:spcPct val="15000"/>
            </a:spcAft>
            <a:buChar char="••"/>
          </a:pPr>
          <a:r>
            <a:rPr lang="es-CO" sz="2000" kern="1200" dirty="0" smtClean="0">
              <a:latin typeface="Agency FB" pitchFamily="34" charset="0"/>
            </a:rPr>
            <a:t>Los padres influyen en el aprendizaje de sus hijos </a:t>
          </a:r>
          <a:endParaRPr lang="es-ES" sz="2000" kern="1200" dirty="0">
            <a:latin typeface="Agency FB" pitchFamily="34" charset="0"/>
          </a:endParaRPr>
        </a:p>
        <a:p>
          <a:pPr marL="228600" lvl="1" indent="-228600" algn="l" defTabSz="889000">
            <a:lnSpc>
              <a:spcPct val="90000"/>
            </a:lnSpc>
            <a:spcBef>
              <a:spcPct val="0"/>
            </a:spcBef>
            <a:spcAft>
              <a:spcPct val="15000"/>
            </a:spcAft>
            <a:buChar char="••"/>
          </a:pPr>
          <a:r>
            <a:rPr lang="es-CO" sz="2000" kern="1200" dirty="0" smtClean="0">
              <a:latin typeface="Agency FB" pitchFamily="34" charset="0"/>
            </a:rPr>
            <a:t>El nivel socioeconómico puedo influir en las creencias y prácticas </a:t>
          </a:r>
          <a:endParaRPr lang="es-ES" sz="2000" kern="1200" dirty="0">
            <a:latin typeface="Agency FB" pitchFamily="34" charset="0"/>
          </a:endParaRPr>
        </a:p>
      </dsp:txBody>
      <dsp:txXfrm>
        <a:off x="5242182" y="2507318"/>
        <a:ext cx="2822713" cy="22984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0E70D-3324-4C2A-ACB4-BBC7BE53C408}">
      <dsp:nvSpPr>
        <dsp:cNvPr id="0" name=""/>
        <dsp:cNvSpPr/>
      </dsp:nvSpPr>
      <dsp:spPr>
        <a:xfrm rot="16200000">
          <a:off x="536115" y="-536115"/>
          <a:ext cx="2564172" cy="3636404"/>
        </a:xfrm>
        <a:prstGeom prst="round1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CO" sz="2500" b="1" u="none" kern="1200" dirty="0" smtClean="0"/>
            <a:t>El yo en desarrollo</a:t>
          </a:r>
          <a:endParaRPr lang="es-ES" sz="2500" u="none" kern="1200" dirty="0"/>
        </a:p>
      </dsp:txBody>
      <dsp:txXfrm rot="5400000">
        <a:off x="0" y="0"/>
        <a:ext cx="3636404" cy="1923129"/>
      </dsp:txXfrm>
    </dsp:sp>
    <dsp:sp modelId="{8080D406-9BEE-464F-8D28-A0B9DF1510DD}">
      <dsp:nvSpPr>
        <dsp:cNvPr id="0" name=""/>
        <dsp:cNvSpPr/>
      </dsp:nvSpPr>
      <dsp:spPr>
        <a:xfrm>
          <a:off x="3636404" y="0"/>
          <a:ext cx="3636404" cy="2564172"/>
        </a:xfrm>
        <a:prstGeom prst="round1Rect">
          <a:avLst/>
        </a:prstGeom>
        <a:gradFill rotWithShape="0">
          <a:gsLst>
            <a:gs pos="0">
              <a:schemeClr val="accent5">
                <a:hueOff val="-3084053"/>
                <a:satOff val="18377"/>
                <a:lumOff val="-10326"/>
                <a:alphaOff val="0"/>
                <a:shade val="51000"/>
                <a:satMod val="130000"/>
              </a:schemeClr>
            </a:gs>
            <a:gs pos="80000">
              <a:schemeClr val="accent5">
                <a:hueOff val="-3084053"/>
                <a:satOff val="18377"/>
                <a:lumOff val="-10326"/>
                <a:alphaOff val="0"/>
                <a:shade val="93000"/>
                <a:satMod val="130000"/>
              </a:schemeClr>
            </a:gs>
            <a:gs pos="100000">
              <a:schemeClr val="accent5">
                <a:hueOff val="-3084053"/>
                <a:satOff val="18377"/>
                <a:lumOff val="-103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CO" sz="2500" b="1" u="none" kern="1200" dirty="0" smtClean="0"/>
            <a:t>El niño en grupo de pares.</a:t>
          </a:r>
          <a:endParaRPr lang="es-ES" sz="2500" u="none" kern="1200" dirty="0"/>
        </a:p>
      </dsp:txBody>
      <dsp:txXfrm>
        <a:off x="3636404" y="0"/>
        <a:ext cx="3636404" cy="1923129"/>
      </dsp:txXfrm>
    </dsp:sp>
    <dsp:sp modelId="{64492859-6833-4DC6-9DAF-691F4D7F1CF6}">
      <dsp:nvSpPr>
        <dsp:cNvPr id="0" name=""/>
        <dsp:cNvSpPr/>
      </dsp:nvSpPr>
      <dsp:spPr>
        <a:xfrm rot="10800000">
          <a:off x="0" y="2564172"/>
          <a:ext cx="3636404" cy="2564172"/>
        </a:xfrm>
        <a:prstGeom prst="round1Rect">
          <a:avLst/>
        </a:prstGeom>
        <a:gradFill rotWithShape="0">
          <a:gsLst>
            <a:gs pos="0">
              <a:schemeClr val="accent5">
                <a:hueOff val="-6168107"/>
                <a:satOff val="36755"/>
                <a:lumOff val="-20653"/>
                <a:alphaOff val="0"/>
                <a:shade val="51000"/>
                <a:satMod val="130000"/>
              </a:schemeClr>
            </a:gs>
            <a:gs pos="80000">
              <a:schemeClr val="accent5">
                <a:hueOff val="-6168107"/>
                <a:satOff val="36755"/>
                <a:lumOff val="-20653"/>
                <a:alphaOff val="0"/>
                <a:shade val="93000"/>
                <a:satMod val="130000"/>
              </a:schemeClr>
            </a:gs>
            <a:gs pos="100000">
              <a:schemeClr val="accent5">
                <a:hueOff val="-6168107"/>
                <a:satOff val="36755"/>
                <a:lumOff val="-206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CO" sz="2500" b="1" u="none" kern="1200" dirty="0" smtClean="0"/>
            <a:t>El niño en la familia</a:t>
          </a:r>
          <a:endParaRPr lang="es-ES" sz="2500" u="none" kern="1200" dirty="0"/>
        </a:p>
      </dsp:txBody>
      <dsp:txXfrm rot="10800000">
        <a:off x="0" y="3205215"/>
        <a:ext cx="3636404" cy="1923129"/>
      </dsp:txXfrm>
    </dsp:sp>
    <dsp:sp modelId="{C6875FCC-B8B3-4B98-93C8-AAE0A66F619E}">
      <dsp:nvSpPr>
        <dsp:cNvPr id="0" name=""/>
        <dsp:cNvSpPr/>
      </dsp:nvSpPr>
      <dsp:spPr>
        <a:xfrm rot="5400000">
          <a:off x="4172519" y="2028056"/>
          <a:ext cx="2564172" cy="3636404"/>
        </a:xfrm>
        <a:prstGeom prst="round1Rect">
          <a:avLst/>
        </a:prstGeom>
        <a:gradFill rotWithShape="0">
          <a:gsLst>
            <a:gs pos="0">
              <a:schemeClr val="accent5">
                <a:hueOff val="-9252160"/>
                <a:satOff val="55132"/>
                <a:lumOff val="-30979"/>
                <a:alphaOff val="0"/>
                <a:shade val="51000"/>
                <a:satMod val="130000"/>
              </a:schemeClr>
            </a:gs>
            <a:gs pos="80000">
              <a:schemeClr val="accent5">
                <a:hueOff val="-9252160"/>
                <a:satOff val="55132"/>
                <a:lumOff val="-30979"/>
                <a:alphaOff val="0"/>
                <a:shade val="93000"/>
                <a:satMod val="130000"/>
              </a:schemeClr>
            </a:gs>
            <a:gs pos="100000">
              <a:schemeClr val="accent5">
                <a:hueOff val="-9252160"/>
                <a:satOff val="55132"/>
                <a:lumOff val="-3097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CO" sz="2500" b="1" u="none" kern="1200" dirty="0" smtClean="0"/>
            <a:t>Salud mental.</a:t>
          </a:r>
          <a:endParaRPr lang="es-ES" sz="2500" u="none" kern="1200" dirty="0"/>
        </a:p>
      </dsp:txBody>
      <dsp:txXfrm rot="-5400000">
        <a:off x="3636404" y="3205214"/>
        <a:ext cx="3636404" cy="1923129"/>
      </dsp:txXfrm>
    </dsp:sp>
    <dsp:sp modelId="{9EC42E73-9FD0-4856-8187-57A98E479874}">
      <dsp:nvSpPr>
        <dsp:cNvPr id="0" name=""/>
        <dsp:cNvSpPr/>
      </dsp:nvSpPr>
      <dsp:spPr>
        <a:xfrm>
          <a:off x="2545482" y="1923129"/>
          <a:ext cx="2181842" cy="1282086"/>
        </a:xfrm>
        <a:prstGeom prst="roundRect">
          <a:avLst/>
        </a:prstGeom>
        <a:solidFill>
          <a:schemeClr val="accent5">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CO" sz="2500" b="1" i="1" kern="1200" dirty="0" smtClean="0"/>
            <a:t>Desarrollo psicosocial.</a:t>
          </a:r>
          <a:endParaRPr lang="es-ES" sz="2500" i="1" kern="1200" dirty="0"/>
        </a:p>
      </dsp:txBody>
      <dsp:txXfrm>
        <a:off x="2608068" y="1985715"/>
        <a:ext cx="2056670" cy="115691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8AF7D0-326D-4EC9-9E1C-6ADA03B7209E}">
      <dsp:nvSpPr>
        <dsp:cNvPr id="0" name=""/>
        <dsp:cNvSpPr/>
      </dsp:nvSpPr>
      <dsp:spPr>
        <a:xfrm rot="16200000">
          <a:off x="1797" y="666349"/>
          <a:ext cx="3867652" cy="3867652"/>
        </a:xfrm>
        <a:prstGeom prst="downArrow">
          <a:avLst>
            <a:gd name="adj1" fmla="val 50000"/>
            <a:gd name="adj2" fmla="val 35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s-ES" sz="3200" kern="1200" dirty="0" smtClean="0"/>
            <a:t>Cualidades</a:t>
          </a:r>
          <a:endParaRPr lang="es-ES" sz="3200" kern="1200" dirty="0"/>
        </a:p>
      </dsp:txBody>
      <dsp:txXfrm rot="5400000">
        <a:off x="1798" y="1633262"/>
        <a:ext cx="3190813" cy="1933826"/>
      </dsp:txXfrm>
    </dsp:sp>
    <dsp:sp modelId="{609ED624-8B7F-45ED-BDB0-D7168C7108FD}">
      <dsp:nvSpPr>
        <dsp:cNvPr id="0" name=""/>
        <dsp:cNvSpPr/>
      </dsp:nvSpPr>
      <dsp:spPr>
        <a:xfrm rot="5400000">
          <a:off x="4123438" y="666349"/>
          <a:ext cx="3867652" cy="3867652"/>
        </a:xfrm>
        <a:prstGeom prst="downArrow">
          <a:avLst>
            <a:gd name="adj1" fmla="val 50000"/>
            <a:gd name="adj2" fmla="val 35000"/>
          </a:avLst>
        </a:prstGeom>
        <a:solidFill>
          <a:schemeClr val="accent4">
            <a:hueOff val="11314232"/>
            <a:satOff val="34425"/>
            <a:lumOff val="76079"/>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s-ES" sz="3200" kern="1200" dirty="0" smtClean="0"/>
            <a:t>Características</a:t>
          </a:r>
          <a:endParaRPr lang="es-ES" sz="3200" kern="1200" dirty="0"/>
        </a:p>
      </dsp:txBody>
      <dsp:txXfrm rot="-5400000">
        <a:off x="4800278" y="1633262"/>
        <a:ext cx="3190813" cy="193382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A2E7EE-A5EB-4883-8E0D-404F84F6286F}" type="datetimeFigureOut">
              <a:rPr lang="es-ES" smtClean="0"/>
              <a:pPr/>
              <a:t>23/05/2012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84F683-CD96-4CB8-82CC-B6D18AEC8DB1}" type="slidenum">
              <a:rPr lang="es-ES" smtClean="0"/>
              <a:pPr/>
              <a:t>‹Nº›</a:t>
            </a:fld>
            <a:endParaRPr lang="es-ES"/>
          </a:p>
        </p:txBody>
      </p:sp>
    </p:spTree>
    <p:extLst>
      <p:ext uri="{BB962C8B-B14F-4D97-AF65-F5344CB8AC3E}">
        <p14:creationId xmlns:p14="http://schemas.microsoft.com/office/powerpoint/2010/main" val="158177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s.wikipedia.org/wiki/Autoestima"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es.wikipedia.org/wiki/Saludable" TargetMode="External"/><Relationship Id="rId5" Type="http://schemas.openxmlformats.org/officeDocument/2006/relationships/hyperlink" Target="http://es.wikipedia.org/wiki/Disciplina" TargetMode="External"/><Relationship Id="rId4" Type="http://schemas.openxmlformats.org/officeDocument/2006/relationships/hyperlink" Target="http://es.wikipedia.org/wiki/Patr%C3%B3n"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O" sz="1200" b="1" kern="1200" dirty="0" smtClean="0">
                <a:solidFill>
                  <a:schemeClr val="tx1"/>
                </a:solidFill>
                <a:latin typeface="+mn-lt"/>
                <a:ea typeface="+mn-ea"/>
                <a:cs typeface="+mn-cs"/>
              </a:rPr>
              <a:t>TERCERA INFANCIA</a:t>
            </a:r>
            <a:endParaRPr lang="es-E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Los años intermedios de la infancia, entre los seis y los once años de edad aproximadamente, son los también llamados años escolares. La escuela es la experiencia central durante este periodo; es un punto central para el desarrollo físico, cognitivo y psicosocial. Como se desarrollara en el contenido los niños se tornan más altos, pesados y fuertes y adquieren las habilidades motoras necesarias para participar en juegos y deportes organizados, los avances importantes en pensamiento, juicio moral, memoria y alfabetismo. Las diferentes individuales se vuelven más evidentes y las necesidades especiales se tornan más importantes a medida que las competencias afectan el éxito en la escuela.</a:t>
            </a:r>
            <a:endParaRPr lang="es-E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Las competencias también tienen efecto en la autoestima y la popularidad, aún cuando los padres siguen siendo importantes, el grupo de pares es más influyente que antes. Los niños se desarrollan en sentido físico, cognitivo y emocional, así como en la forma social por medio de sus contactos con otros niños. </a:t>
            </a:r>
            <a:endParaRPr lang="es-ES" sz="1200"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7584F683-CD96-4CB8-82CC-B6D18AEC8DB1}"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mtClean="0"/>
              <a:t>Ver Tabla</a:t>
            </a:r>
            <a:endParaRPr lang="es-ES"/>
          </a:p>
        </p:txBody>
      </p:sp>
      <p:sp>
        <p:nvSpPr>
          <p:cNvPr id="4" name="3 Marcador de número de diapositiva"/>
          <p:cNvSpPr>
            <a:spLocks noGrp="1"/>
          </p:cNvSpPr>
          <p:nvPr>
            <p:ph type="sldNum" sz="quarter" idx="10"/>
          </p:nvPr>
        </p:nvSpPr>
        <p:spPr/>
        <p:txBody>
          <a:bodyPr/>
          <a:lstStyle/>
          <a:p>
            <a:fld id="{7584F683-CD96-4CB8-82CC-B6D18AEC8DB1}" type="slidenum">
              <a:rPr lang="es-ES" smtClean="0"/>
              <a:pPr/>
              <a:t>11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O" sz="1200" b="1" kern="1200" dirty="0" smtClean="0">
                <a:solidFill>
                  <a:schemeClr val="tx1"/>
                </a:solidFill>
                <a:latin typeface="+mn-lt"/>
                <a:ea typeface="+mn-ea"/>
                <a:cs typeface="+mn-cs"/>
              </a:rPr>
              <a:t>DESARROLLO FISICO Y SALUD</a:t>
            </a:r>
            <a:endParaRPr lang="es-ES" sz="1200" kern="1200" dirty="0" smtClean="0">
              <a:solidFill>
                <a:schemeClr val="tx1"/>
              </a:solidFill>
              <a:latin typeface="+mn-lt"/>
              <a:ea typeface="+mn-ea"/>
              <a:cs typeface="+mn-cs"/>
            </a:endParaRPr>
          </a:p>
          <a:p>
            <a:r>
              <a:rPr lang="es-CO" sz="1200" b="1" u="sng" kern="1200" dirty="0" smtClean="0">
                <a:solidFill>
                  <a:schemeClr val="tx1"/>
                </a:solidFill>
                <a:latin typeface="+mn-lt"/>
                <a:ea typeface="+mn-ea"/>
                <a:cs typeface="+mn-cs"/>
              </a:rPr>
              <a:t>Aspectos del desarrollo físico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desarrollo físico es menos acelerado durante la tercera edad  que en años anteriores. Existen amplias diferencias en estatura y peso.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dientes permanentemente aparecen durante la tercera infancia. La salud dental ha mejorado, en parte debido  al uso de selladores en las superficies </a:t>
            </a:r>
            <a:r>
              <a:rPr lang="es-CO" sz="1200" kern="1200" dirty="0" err="1" smtClean="0">
                <a:solidFill>
                  <a:schemeClr val="tx1"/>
                </a:solidFill>
                <a:latin typeface="+mn-lt"/>
                <a:ea typeface="+mn-ea"/>
                <a:cs typeface="+mn-cs"/>
              </a:rPr>
              <a:t>oclusales</a:t>
            </a:r>
            <a:r>
              <a:rPr lang="es-CO" sz="1200" kern="1200" dirty="0" smtClean="0">
                <a:solidFill>
                  <a:schemeClr val="tx1"/>
                </a:solidFill>
                <a:latin typeface="+mn-lt"/>
                <a:ea typeface="+mn-ea"/>
                <a:cs typeface="+mn-cs"/>
              </a:rPr>
              <a:t>.</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crecimiento cerebral continúa durante la infancia con un argumento gradual  de materia blanca y descenso en la materia gris. El cuerpo calloso, que se conecta con ambos hemisferios cerebrales, se </a:t>
            </a:r>
            <a:r>
              <a:rPr lang="es-CO" sz="1200" kern="1200" dirty="0" err="1" smtClean="0">
                <a:solidFill>
                  <a:schemeClr val="tx1"/>
                </a:solidFill>
                <a:latin typeface="+mn-lt"/>
                <a:ea typeface="+mn-ea"/>
                <a:cs typeface="+mn-cs"/>
              </a:rPr>
              <a:t>mieliniza</a:t>
            </a:r>
            <a:r>
              <a:rPr lang="es-CO" sz="1200" kern="1200" dirty="0" smtClean="0">
                <a:solidFill>
                  <a:schemeClr val="tx1"/>
                </a:solidFill>
                <a:latin typeface="+mn-lt"/>
                <a:ea typeface="+mn-ea"/>
                <a:cs typeface="+mn-cs"/>
              </a:rPr>
              <a:t> de manera progresiva.</a:t>
            </a:r>
            <a:endParaRPr lang="es-ES" sz="1200"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7584F683-CD96-4CB8-82CC-B6D18AEC8DB1}" type="slidenum">
              <a:rPr lang="es-ES" smtClean="0"/>
              <a:pPr/>
              <a:t>3</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O" sz="1200" b="1" u="sng" kern="1200" dirty="0" smtClean="0">
                <a:solidFill>
                  <a:schemeClr val="tx1"/>
                </a:solidFill>
                <a:latin typeface="+mn-lt"/>
                <a:ea typeface="+mn-ea"/>
                <a:cs typeface="+mn-cs"/>
              </a:rPr>
              <a:t>Desarrollo motor y Juego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Debido a las mejorías en el desarrollo motor, durante la tercera infancia niños y niñas pueden participar en un amplio rango de actividades motoras.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Cerca del 10 % del tiempo de recreo de los niños en edad escolar, en especial en el caso de los niños varones, se dedica a juego físico y vigoroso.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juego informal y espontáneo ayuda a desarrollar habilidades físicas  y sociales. Los juegos de los niños varones son más físicos y los de las niñas son más verbales.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Muchos niños, en especial varones, participan en deportes competitivos organizados.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U sólido programa de educación física debería dirigirse al desarrollo de habilidades de los niños y debería enfatizar la diversión y la buena condición física de por vida más que la competencia.</a:t>
            </a:r>
            <a:endParaRPr lang="es-ES" sz="1200"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7584F683-CD96-4CB8-82CC-B6D18AEC8DB1}" type="slidenum">
              <a:rPr lang="es-ES" smtClean="0"/>
              <a:pPr/>
              <a:t>4</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O" sz="1200" b="1" u="none" strike="noStrike"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CO" sz="1200" b="1" u="sng" kern="1200" dirty="0" smtClean="0">
                <a:solidFill>
                  <a:schemeClr val="tx1"/>
                </a:solidFill>
                <a:latin typeface="+mn-lt"/>
                <a:ea typeface="+mn-ea"/>
                <a:cs typeface="+mn-cs"/>
              </a:rPr>
              <a:t>Recomendaciones para la dinámica de juego con los niños de esta etapa</a:t>
            </a:r>
            <a:endParaRPr lang="es-E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Los niños entre los seis y nueve años de edad necesitan reglas más flexibles, un tiempo de instrucción más reducido y más tiempo de práctica libre que los niños de mayor edad. A esta edad los niños y las niñas son casi iguales en su peso, estatura, resistencia y desarrollo de las habilidades motoras.</a:t>
            </a:r>
            <a:endParaRPr lang="es-ES" sz="1200" kern="1200" dirty="0" smtClean="0">
              <a:solidFill>
                <a:schemeClr val="tx1"/>
              </a:solidFill>
              <a:latin typeface="+mn-lt"/>
              <a:ea typeface="+mn-ea"/>
              <a:cs typeface="+mn-cs"/>
            </a:endParaRPr>
          </a:p>
          <a:p>
            <a:r>
              <a:rPr lang="es-CO" sz="1200" b="1" kern="1200" dirty="0" smtClean="0">
                <a:solidFill>
                  <a:schemeClr val="tx1"/>
                </a:solidFill>
                <a:latin typeface="+mn-lt"/>
                <a:ea typeface="+mn-ea"/>
                <a:cs typeface="+mn-cs"/>
              </a:rPr>
              <a:t>Tiempo de trabajo	</a:t>
            </a:r>
            <a:endParaRPr lang="es-E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En niños de 8 a 9 años: 1 hora</a:t>
            </a:r>
            <a:endParaRPr lang="es-E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La organización y distribución de los tiempos de entrenamiento deben obedecer más o menos a lo siguiente: </a:t>
            </a:r>
            <a:endParaRPr lang="es-E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10 minutos de entrada en calor</a:t>
            </a:r>
            <a:endParaRPr lang="es-E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30 minutos de trabajo principal </a:t>
            </a:r>
            <a:endParaRPr lang="es-E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15 minutos de pierna o trabajo técnico </a:t>
            </a:r>
            <a:endParaRPr lang="es-E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5 minutos de vuelta a la calma </a:t>
            </a:r>
            <a:endParaRPr lang="es-ES" sz="1200"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7584F683-CD96-4CB8-82CC-B6D18AEC8DB1}" type="slidenum">
              <a:rPr lang="es-ES" smtClean="0"/>
              <a:pPr/>
              <a:t>5</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85000" lnSpcReduction="20000"/>
          </a:bodyPr>
          <a:lstStyle/>
          <a:p>
            <a:r>
              <a:rPr lang="es-CO" sz="1200" b="1"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CO" sz="1200" b="1" kern="1200" dirty="0" smtClean="0">
                <a:solidFill>
                  <a:schemeClr val="tx1"/>
                </a:solidFill>
                <a:latin typeface="+mn-lt"/>
                <a:ea typeface="+mn-ea"/>
                <a:cs typeface="+mn-cs"/>
              </a:rPr>
              <a:t>DESARROLLO COGNITIVO</a:t>
            </a:r>
            <a:endParaRPr lang="es-ES" sz="1200" kern="1200" dirty="0" smtClean="0">
              <a:solidFill>
                <a:schemeClr val="tx1"/>
              </a:solidFill>
              <a:latin typeface="+mn-lt"/>
              <a:ea typeface="+mn-ea"/>
              <a:cs typeface="+mn-cs"/>
            </a:endParaRPr>
          </a:p>
          <a:p>
            <a:r>
              <a:rPr lang="es-CO" sz="1200" b="1" u="sng" kern="1200" dirty="0" smtClean="0">
                <a:solidFill>
                  <a:schemeClr val="tx1"/>
                </a:solidFill>
                <a:latin typeface="+mn-lt"/>
                <a:ea typeface="+mn-ea"/>
                <a:cs typeface="+mn-cs"/>
              </a:rPr>
              <a:t>Enfoque </a:t>
            </a:r>
            <a:r>
              <a:rPr lang="es-CO" sz="1200" b="1" u="sng" kern="1200" dirty="0" err="1" smtClean="0">
                <a:solidFill>
                  <a:schemeClr val="tx1"/>
                </a:solidFill>
                <a:latin typeface="+mn-lt"/>
                <a:ea typeface="+mn-ea"/>
                <a:cs typeface="+mn-cs"/>
              </a:rPr>
              <a:t>piagetano</a:t>
            </a:r>
            <a:r>
              <a:rPr lang="es-CO" sz="1200" b="1" u="sng" kern="1200" dirty="0" smtClean="0">
                <a:solidFill>
                  <a:schemeClr val="tx1"/>
                </a:solidFill>
                <a:latin typeface="+mn-lt"/>
                <a:ea typeface="+mn-ea"/>
                <a:cs typeface="+mn-cs"/>
              </a:rPr>
              <a:t>: el niño operacional concreto.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niño se encuentra en la etapa de las operaciones concretas. Son menos egocéntricos que antes y más hábiles en tareas que requieren razonamiento lógico, como pensamiento espacial, comprensión de la causalidad, categorización razonamiento inductivo y deductivo, conservación y trabajo con números. Son embargo, su razonamiento se limita en gran medida al aquí y ahora.</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experiencia cultural, así como el desarrollo neurológico, parecen contribuir a la frecuencia del desarrollo de las habilidades </a:t>
            </a:r>
            <a:r>
              <a:rPr lang="es-CO" sz="1200" kern="1200" dirty="0" err="1" smtClean="0">
                <a:solidFill>
                  <a:schemeClr val="tx1"/>
                </a:solidFill>
                <a:latin typeface="+mn-lt"/>
                <a:ea typeface="+mn-ea"/>
                <a:cs typeface="+mn-cs"/>
              </a:rPr>
              <a:t>piagetanas</a:t>
            </a:r>
            <a:r>
              <a:rPr lang="es-CO" sz="1200" kern="1200" dirty="0" smtClean="0">
                <a:solidFill>
                  <a:schemeClr val="tx1"/>
                </a:solidFill>
                <a:latin typeface="+mn-lt"/>
                <a:ea typeface="+mn-ea"/>
                <a:cs typeface="+mn-cs"/>
              </a:rPr>
              <a:t>   de conservación y de otro tipo.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Según </a:t>
            </a:r>
            <a:r>
              <a:rPr lang="es-CO" sz="1200" kern="1200" dirty="0" err="1" smtClean="0">
                <a:solidFill>
                  <a:schemeClr val="tx1"/>
                </a:solidFill>
                <a:latin typeface="+mn-lt"/>
                <a:ea typeface="+mn-ea"/>
                <a:cs typeface="+mn-cs"/>
              </a:rPr>
              <a:t>Piaget</a:t>
            </a:r>
            <a:r>
              <a:rPr lang="es-CO" sz="1200" kern="1200" dirty="0" smtClean="0">
                <a:solidFill>
                  <a:schemeClr val="tx1"/>
                </a:solidFill>
                <a:latin typeface="+mn-lt"/>
                <a:ea typeface="+mn-ea"/>
                <a:cs typeface="+mn-cs"/>
              </a:rPr>
              <a:t>, el desarrollo moral se vincula con la maduración cognitiva y sucede en tres etapas en las que los niños pasan de una estricta obediencia a la autoridad a juicios más autónomos basados, primero, en la justicia y, más adelante, en la equidad.</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función ejecutiva (que incluye habilidades de atención memoria y planeación) mejora durante la tercera infancia como resultado de la poda de neuronas en la corteza </a:t>
            </a:r>
            <a:r>
              <a:rPr lang="es-CO" sz="1200" kern="1200" dirty="0" err="1" smtClean="0">
                <a:solidFill>
                  <a:schemeClr val="tx1"/>
                </a:solidFill>
                <a:latin typeface="+mn-lt"/>
                <a:ea typeface="+mn-ea"/>
                <a:cs typeface="+mn-cs"/>
              </a:rPr>
              <a:t>prefrontal</a:t>
            </a:r>
            <a:r>
              <a:rPr lang="es-CO" sz="1200" kern="1200" dirty="0" smtClean="0">
                <a:solidFill>
                  <a:schemeClr val="tx1"/>
                </a:solidFill>
                <a:latin typeface="+mn-lt"/>
                <a:ea typeface="+mn-ea"/>
                <a:cs typeface="+mn-cs"/>
              </a:rPr>
              <a:t>.</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velocidad de procesamiento, el control inhibitorio, la atención selectiva, la capacidad de memoria de trabajo, la </a:t>
            </a:r>
            <a:r>
              <a:rPr lang="es-CO" sz="1200" kern="1200" dirty="0" err="1" smtClean="0">
                <a:solidFill>
                  <a:schemeClr val="tx1"/>
                </a:solidFill>
                <a:latin typeface="+mn-lt"/>
                <a:ea typeface="+mn-ea"/>
                <a:cs typeface="+mn-cs"/>
              </a:rPr>
              <a:t>metamemoria</a:t>
            </a:r>
            <a:r>
              <a:rPr lang="es-CO" sz="1200" kern="1200" dirty="0" smtClean="0">
                <a:solidFill>
                  <a:schemeClr val="tx1"/>
                </a:solidFill>
                <a:latin typeface="+mn-lt"/>
                <a:ea typeface="+mn-ea"/>
                <a:cs typeface="+mn-cs"/>
              </a:rPr>
              <a:t>, </a:t>
            </a:r>
            <a:r>
              <a:rPr lang="es-CO" sz="1200" kern="1200" dirty="0" err="1" smtClean="0">
                <a:solidFill>
                  <a:schemeClr val="tx1"/>
                </a:solidFill>
                <a:latin typeface="+mn-lt"/>
                <a:ea typeface="+mn-ea"/>
                <a:cs typeface="+mn-cs"/>
              </a:rPr>
              <a:t>metacognoción</a:t>
            </a:r>
            <a:r>
              <a:rPr lang="es-CO" sz="1200" kern="1200" dirty="0" smtClean="0">
                <a:solidFill>
                  <a:schemeClr val="tx1"/>
                </a:solidFill>
                <a:latin typeface="+mn-lt"/>
                <a:ea typeface="+mn-ea"/>
                <a:cs typeface="+mn-cs"/>
              </a:rPr>
              <a:t> y el uso de estrategias </a:t>
            </a:r>
            <a:r>
              <a:rPr lang="es-CO" sz="1200" kern="1200" dirty="0" err="1" smtClean="0">
                <a:solidFill>
                  <a:schemeClr val="tx1"/>
                </a:solidFill>
                <a:latin typeface="+mn-lt"/>
                <a:ea typeface="+mn-ea"/>
                <a:cs typeface="+mn-cs"/>
              </a:rPr>
              <a:t>nmemotécnicas</a:t>
            </a:r>
            <a:r>
              <a:rPr lang="es-CO" sz="1200" kern="1200" dirty="0" smtClean="0">
                <a:solidFill>
                  <a:schemeClr val="tx1"/>
                </a:solidFill>
                <a:latin typeface="+mn-lt"/>
                <a:ea typeface="+mn-ea"/>
                <a:cs typeface="+mn-cs"/>
              </a:rPr>
              <a:t> son habilidades específicas que mejoran durante los años escolares.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adelantos en procesamientos de información pueden ayudar a explicar los adelantos descritos por </a:t>
            </a:r>
            <a:r>
              <a:rPr lang="es-CO" sz="1200" kern="1200" dirty="0" err="1" smtClean="0">
                <a:solidFill>
                  <a:schemeClr val="tx1"/>
                </a:solidFill>
                <a:latin typeface="+mn-lt"/>
                <a:ea typeface="+mn-ea"/>
                <a:cs typeface="+mn-cs"/>
              </a:rPr>
              <a:t>Piaget</a:t>
            </a:r>
            <a:r>
              <a:rPr lang="es-CO" sz="1200" kern="1200" dirty="0" smtClean="0">
                <a:solidFill>
                  <a:schemeClr val="tx1"/>
                </a:solidFill>
                <a:latin typeface="+mn-lt"/>
                <a:ea typeface="+mn-ea"/>
                <a:cs typeface="+mn-cs"/>
              </a:rPr>
              <a:t>.</a:t>
            </a:r>
            <a:endParaRPr lang="es-ES" sz="1200" kern="1200" dirty="0" smtClean="0">
              <a:solidFill>
                <a:schemeClr val="tx1"/>
              </a:solidFill>
              <a:latin typeface="+mn-lt"/>
              <a:ea typeface="+mn-ea"/>
              <a:cs typeface="+mn-cs"/>
            </a:endParaRPr>
          </a:p>
          <a:p>
            <a:r>
              <a:rPr lang="es-CO" sz="1200" b="1" u="none" strike="noStrike"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CO" sz="1200" b="1" u="sng" kern="1200" dirty="0" smtClean="0">
                <a:solidFill>
                  <a:schemeClr val="tx1"/>
                </a:solidFill>
                <a:latin typeface="+mn-lt"/>
                <a:ea typeface="+mn-ea"/>
                <a:cs typeface="+mn-cs"/>
              </a:rPr>
              <a:t>Enfoque psicométrico: evaluación  de la inteligencia.</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inteligencia de los niños en edad escolar miden por medio de pruebas grupales o individuales. Aunque se pretende que sean pruebas de aptitud, se validan contra medidas de aprovechamiento.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Las pruebas de CI presiden de manera precisa el éxito escolar, pero es posible que sean injustas en el caso de ciertos niños.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Las diferencias de CI entre grupos étnicos parecen ser principalmente el resultado de diferencias socioeconómicas y ambientales de otro tipo. La escolaridad parece aumentar el nivel de inteligencia medida.</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intentos por idear pruebas culturalmente libres o culturalmente justas no han tenido éxito.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Las pruebas de CI sólo acceden a tres de las inteligencias de la teoría de Howard Gardner de inteligencias múltiples. Según la teoría </a:t>
            </a:r>
            <a:r>
              <a:rPr lang="es-CO" sz="1200" kern="1200" dirty="0" err="1" smtClean="0">
                <a:solidFill>
                  <a:schemeClr val="tx1"/>
                </a:solidFill>
                <a:latin typeface="+mn-lt"/>
                <a:ea typeface="+mn-ea"/>
                <a:cs typeface="+mn-cs"/>
              </a:rPr>
              <a:t>triárquica</a:t>
            </a:r>
            <a:r>
              <a:rPr lang="es-CO" sz="1200" kern="1200" dirty="0" smtClean="0">
                <a:solidFill>
                  <a:schemeClr val="tx1"/>
                </a:solidFill>
                <a:latin typeface="+mn-lt"/>
                <a:ea typeface="+mn-ea"/>
                <a:cs typeface="+mn-cs"/>
              </a:rPr>
              <a:t> de Robert </a:t>
            </a:r>
            <a:r>
              <a:rPr lang="es-CO" sz="1200" kern="1200" dirty="0" err="1" smtClean="0">
                <a:solidFill>
                  <a:schemeClr val="tx1"/>
                </a:solidFill>
                <a:latin typeface="+mn-lt"/>
                <a:ea typeface="+mn-ea"/>
                <a:cs typeface="+mn-cs"/>
              </a:rPr>
              <a:t>Sternberg</a:t>
            </a:r>
            <a:r>
              <a:rPr lang="es-CO" sz="1200" kern="1200" dirty="0" smtClean="0">
                <a:solidFill>
                  <a:schemeClr val="tx1"/>
                </a:solidFill>
                <a:latin typeface="+mn-lt"/>
                <a:ea typeface="+mn-ea"/>
                <a:cs typeface="+mn-cs"/>
              </a:rPr>
              <a:t>, las pruebas de CI principalmente miden el elemento componencial de la inteligencia, no los elementos </a:t>
            </a:r>
            <a:r>
              <a:rPr lang="es-CO" sz="1200" kern="1200" dirty="0" err="1" smtClean="0">
                <a:solidFill>
                  <a:schemeClr val="tx1"/>
                </a:solidFill>
                <a:latin typeface="+mn-lt"/>
                <a:ea typeface="+mn-ea"/>
                <a:cs typeface="+mn-cs"/>
              </a:rPr>
              <a:t>experenciales</a:t>
            </a:r>
            <a:r>
              <a:rPr lang="es-CO" sz="1200" kern="1200" dirty="0" smtClean="0">
                <a:solidFill>
                  <a:schemeClr val="tx1"/>
                </a:solidFill>
                <a:latin typeface="+mn-lt"/>
                <a:ea typeface="+mn-ea"/>
                <a:cs typeface="+mn-cs"/>
              </a:rPr>
              <a:t> ni contextuales.</a:t>
            </a:r>
            <a:endParaRPr lang="es-ES" sz="1200"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7584F683-CD96-4CB8-82CC-B6D18AEC8DB1}" type="slidenum">
              <a:rPr lang="es-ES" smtClean="0"/>
              <a:pPr/>
              <a:t>6</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lnSpcReduction="10000"/>
          </a:bodyPr>
          <a:lstStyle/>
          <a:p>
            <a:r>
              <a:rPr lang="es-CO" sz="1200" b="1" u="none" strike="noStrike"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CO" sz="1200" b="1" u="sng" kern="1200" dirty="0" smtClean="0">
                <a:solidFill>
                  <a:schemeClr val="tx1"/>
                </a:solidFill>
                <a:latin typeface="+mn-lt"/>
                <a:ea typeface="+mn-ea"/>
                <a:cs typeface="+mn-cs"/>
              </a:rPr>
              <a:t>Lenguaje y alfabetismo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uso del vocabulario, gramática y sintaxis se vuelve cada vez más sofisticado, pero la principal área de crecimiento lingüístico es en la pragmática.</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a:t>
            </a:r>
            <a:r>
              <a:rPr lang="es-CO" sz="1200" kern="1200" dirty="0" err="1" smtClean="0">
                <a:solidFill>
                  <a:schemeClr val="tx1"/>
                </a:solidFill>
                <a:latin typeface="+mn-lt"/>
                <a:ea typeface="+mn-ea"/>
                <a:cs typeface="+mn-cs"/>
              </a:rPr>
              <a:t>metacognición</a:t>
            </a:r>
            <a:r>
              <a:rPr lang="es-CO" sz="1200" kern="1200" dirty="0" smtClean="0">
                <a:solidFill>
                  <a:schemeClr val="tx1"/>
                </a:solidFill>
                <a:latin typeface="+mn-lt"/>
                <a:ea typeface="+mn-ea"/>
                <a:cs typeface="+mn-cs"/>
              </a:rPr>
              <a:t> contribuye al progreso en la lectura.</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A pesar de la popularidad de los programas de lenguaje integral, el entrenamiento fonético inicial es esencial para el dominio de la lectura.</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interacción con los pares fomenta el desarrollo de las habilidades de la lectura.</a:t>
            </a:r>
            <a:endParaRPr lang="es-ES" sz="1200" kern="1200" dirty="0" smtClean="0">
              <a:solidFill>
                <a:schemeClr val="tx1"/>
              </a:solidFill>
              <a:latin typeface="+mn-lt"/>
              <a:ea typeface="+mn-ea"/>
              <a:cs typeface="+mn-cs"/>
            </a:endParaRPr>
          </a:p>
          <a:p>
            <a:r>
              <a:rPr lang="es-CO" sz="1200" b="1"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CO" sz="1200" b="1" u="heavy" kern="1200" dirty="0" smtClean="0">
                <a:solidFill>
                  <a:schemeClr val="tx1"/>
                </a:solidFill>
                <a:latin typeface="+mn-lt"/>
                <a:ea typeface="+mn-ea"/>
                <a:cs typeface="+mn-cs"/>
              </a:rPr>
              <a:t>El niño en la escuela</a:t>
            </a:r>
            <a:r>
              <a:rPr lang="es-CO" sz="1200" b="1"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Debido a que la escolaridad es acumulativa, las bases que se construyen durante el primer grado son de suma importancia.</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Las creencias de  auto eficacia de los niños afectan su desempeño escolar.</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padres influyen en el aprendizaje de sus hijos al involucrarse en su escolarización, al motivarlos a obtener logros y al trasmitirles actitudes acerca del aprendizaje.</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nivel socioeconómico puedo influir en las creencias y prácticas parentales que, a su vez, influyen en el aprovechamiento escolar. Las familiares pobres cuyos hijos se destacan en la escuela cuentan con un mayor capital social que las familias pobres cuyos hijos no lo hacen.</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ambiente escolar y le número de alumnos en el salón de clases afectan el aprendizaje.</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temas e innovaciones escolares actuales incluyen la cantidad de tarea que se asigna, métodos en la enseñanza de las matemáticas, promoción automáticas, escuelas autónomas. Escolarización en casa y alfabetismo computacional.</a:t>
            </a:r>
            <a:endParaRPr lang="es-ES" sz="1200"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7584F683-CD96-4CB8-82CC-B6D18AEC8DB1}" type="slidenum">
              <a:rPr lang="es-ES" smtClean="0"/>
              <a:pPr/>
              <a:t>7</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47500" lnSpcReduction="20000"/>
          </a:bodyPr>
          <a:lstStyle/>
          <a:p>
            <a:r>
              <a:rPr lang="es-CO" sz="1200" b="1" kern="1200" dirty="0" smtClean="0">
                <a:solidFill>
                  <a:schemeClr val="tx1"/>
                </a:solidFill>
                <a:latin typeface="+mn-lt"/>
                <a:ea typeface="+mn-ea"/>
                <a:cs typeface="+mn-cs"/>
              </a:rPr>
              <a:t>EL DESARROLLO PSICOSOCIAL</a:t>
            </a:r>
            <a:endParaRPr lang="es-ES" sz="1200" kern="1200" dirty="0" smtClean="0">
              <a:solidFill>
                <a:schemeClr val="tx1"/>
              </a:solidFill>
              <a:latin typeface="+mn-lt"/>
              <a:ea typeface="+mn-ea"/>
              <a:cs typeface="+mn-cs"/>
            </a:endParaRPr>
          </a:p>
          <a:p>
            <a:r>
              <a:rPr lang="es-CO" sz="1200" b="1" u="sng" kern="1200" dirty="0" smtClean="0">
                <a:solidFill>
                  <a:schemeClr val="tx1"/>
                </a:solidFill>
                <a:latin typeface="+mn-lt"/>
                <a:ea typeface="+mn-ea"/>
                <a:cs typeface="+mn-cs"/>
              </a:rPr>
              <a:t>El yo en desarrollo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auto concepto se vuelve más realista durante la tercera infancia, según la teoría neo piagetiana, los niños forman los sistemas representativos.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Según </a:t>
            </a:r>
            <a:r>
              <a:rPr lang="es-CO" sz="1200" kern="1200" dirty="0" err="1" smtClean="0">
                <a:solidFill>
                  <a:schemeClr val="tx1"/>
                </a:solidFill>
                <a:latin typeface="+mn-lt"/>
                <a:ea typeface="+mn-ea"/>
                <a:cs typeface="+mn-cs"/>
              </a:rPr>
              <a:t>Erikson</a:t>
            </a:r>
            <a:r>
              <a:rPr lang="es-CO" sz="1200" kern="1200" dirty="0" smtClean="0">
                <a:solidFill>
                  <a:schemeClr val="tx1"/>
                </a:solidFill>
                <a:latin typeface="+mn-lt"/>
                <a:ea typeface="+mn-ea"/>
                <a:cs typeface="+mn-cs"/>
              </a:rPr>
              <a:t>, la principal fuente de autoestima es la perspectiva de los niños acerca de su capacidad productiva. Esta virtud se desarrolla por medio de la resolución de la crisis de industrial versus inferioridad.</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Internalizan la vergüenza y el orgullo y pueden comprender y controlar mejor las emociones negativas.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empatía y la conducta </a:t>
            </a:r>
            <a:r>
              <a:rPr lang="es-CO" sz="1200" kern="1200" dirty="0" err="1" smtClean="0">
                <a:solidFill>
                  <a:schemeClr val="tx1"/>
                </a:solidFill>
                <a:latin typeface="+mn-lt"/>
                <a:ea typeface="+mn-ea"/>
                <a:cs typeface="+mn-cs"/>
              </a:rPr>
              <a:t>prosocial</a:t>
            </a:r>
            <a:r>
              <a:rPr lang="es-CO" sz="1200" kern="1200" dirty="0" smtClean="0">
                <a:solidFill>
                  <a:schemeClr val="tx1"/>
                </a:solidFill>
                <a:latin typeface="+mn-lt"/>
                <a:ea typeface="+mn-ea"/>
                <a:cs typeface="+mn-cs"/>
              </a:rPr>
              <a:t> aumentan.</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crecimiento emocional se ve afectado por la reacciones de los padres ante las demostraciones de emociones negativas.</a:t>
            </a:r>
            <a:endParaRPr lang="es-ES" sz="1200" kern="1200" dirty="0" smtClean="0">
              <a:solidFill>
                <a:schemeClr val="tx1"/>
              </a:solidFill>
              <a:latin typeface="+mn-lt"/>
              <a:ea typeface="+mn-ea"/>
              <a:cs typeface="+mn-cs"/>
            </a:endParaRPr>
          </a:p>
          <a:p>
            <a:r>
              <a:rPr lang="es-CO" sz="1200" b="1" u="none" strike="noStrike"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CO" sz="1200" b="1" u="sng" kern="1200" dirty="0" smtClean="0">
                <a:solidFill>
                  <a:schemeClr val="tx1"/>
                </a:solidFill>
                <a:latin typeface="+mn-lt"/>
                <a:ea typeface="+mn-ea"/>
                <a:cs typeface="+mn-cs"/>
              </a:rPr>
              <a:t>El niño en la familia</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niño en la edad escolar pasan menos tiempo con sus padres y están menos cercanos a ellos que antes, pero las relaciones con los padres continúan siendo importantes. La cultura influye en las relaciones y roles familiares.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ambiente familiar tiene dos componentes principales: estructura y atmosfera familiar. La atmosfera familiar incluye tanto el tomo emocional como el bienestar económico.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desarrollo de la </a:t>
            </a:r>
            <a:r>
              <a:rPr lang="es-CO" sz="1200" kern="1200" dirty="0" err="1" smtClean="0">
                <a:solidFill>
                  <a:schemeClr val="tx1"/>
                </a:solidFill>
                <a:latin typeface="+mn-lt"/>
                <a:ea typeface="+mn-ea"/>
                <a:cs typeface="+mn-cs"/>
              </a:rPr>
              <a:t>corregulación</a:t>
            </a:r>
            <a:r>
              <a:rPr lang="es-CO" sz="1200" kern="1200" dirty="0" smtClean="0">
                <a:solidFill>
                  <a:schemeClr val="tx1"/>
                </a:solidFill>
                <a:latin typeface="+mn-lt"/>
                <a:ea typeface="+mn-ea"/>
                <a:cs typeface="+mn-cs"/>
              </a:rPr>
              <a:t> puede afectar la manera en que una familia maneja el conflicto y la disciplina.</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impacto del empleo de la madre depende de muchos factores relacionados con el niño, el trabajo de la madre y los sentimientos que está al respecto; de si tiene una pareja que la apoye; del nivel socioeconómico de la familia, y del tipo de atención que recibe el niño.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padres que viven en una pobreza  tienes más dificultad en proporcionar disciplina y vigilancia eficiente, como apoyo emocional.</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Tiene mejor resultado en familias tradicionales dos padres que en familias divorciadas, familias de un solo padre y familias combinadas.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problemas y conflictos en el matrimonio y las probabilidades que continúen después del divorcio influye en los niños.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niños que viven solo un padre tienen mayores problemas conductuales y académicos en parte debido al nivel socioeconómico.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varones tiendes a tener más problemas para adaptarse un segundo matrimonio que las niñas, pero por lo general se adaptan más fácil a un segundo matrimonio de sus madres.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En general, los niños adoptados tienen buena adaptación aunque enfrenten retos especiales.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rolos y las responsabilidades de los hermanos en las sociedades no industrializadas están más estructurados que en las sociedades industrializadas.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hermanos aprenden sobre la solución de conflictos por medio de sus relaciones entre sí. Las relaciones con los padres afectan a las relaciones entre hermanos.</a:t>
            </a:r>
            <a:endParaRPr lang="es-ES" sz="1200" kern="1200" dirty="0" smtClean="0">
              <a:solidFill>
                <a:schemeClr val="tx1"/>
              </a:solidFill>
              <a:latin typeface="+mn-lt"/>
              <a:ea typeface="+mn-ea"/>
              <a:cs typeface="+mn-cs"/>
            </a:endParaRPr>
          </a:p>
          <a:p>
            <a:r>
              <a:rPr lang="es-CO" sz="1200" b="1" u="none" strike="noStrike"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CO" sz="1200" b="1" u="sng" kern="1200" dirty="0" smtClean="0">
                <a:solidFill>
                  <a:schemeClr val="tx1"/>
                </a:solidFill>
                <a:latin typeface="+mn-lt"/>
                <a:ea typeface="+mn-ea"/>
                <a:cs typeface="+mn-cs"/>
              </a:rPr>
              <a:t>El niño en grupo de pares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grupo de pares se vuelve más importante. En general, los grupos se conforman por niños que son similares en al edad, sexo, origen étnico y nivel socioeconómico y que viven cerca y van juntos a la escuela.</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grupo de pares ayuda a los niños a desarrollar habilidades sociales, les permite poner a prueba y adoptar valores independientes de los padres, les da una sensación de pertenencia y les ayuda a desarrollar su </a:t>
            </a:r>
            <a:r>
              <a:rPr lang="es-CO" sz="1200" kern="1200" dirty="0" err="1" smtClean="0">
                <a:solidFill>
                  <a:schemeClr val="tx1"/>
                </a:solidFill>
                <a:latin typeface="+mn-lt"/>
                <a:ea typeface="+mn-ea"/>
                <a:cs typeface="+mn-cs"/>
              </a:rPr>
              <a:t>autoconcepto</a:t>
            </a:r>
            <a:r>
              <a:rPr lang="es-CO" sz="1200" kern="1200" dirty="0" smtClean="0">
                <a:solidFill>
                  <a:schemeClr val="tx1"/>
                </a:solidFill>
                <a:latin typeface="+mn-lt"/>
                <a:ea typeface="+mn-ea"/>
                <a:cs typeface="+mn-cs"/>
              </a:rPr>
              <a:t>. También puede alentar la conformidad y el prejuicio.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popularidad influye en la autoestima y en la futura adaptación. Los niños populares tienen buenas capacidades cognitivas y habilidades sociales. Los comportamientos que afectan la popularidad quizá se deriven de las relaciones familiares y de los valores culturales.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intimidad y la estabilidad de las amistades aumenta durante la tercera infancia. Los varones tienen más amigos, en tanto las niñas tienen más amigas cercanas.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Durante la tercera infancia es típico que se reduzca la agresión. La agresión relacional se vuelve más común que la agresión explicita. También, la agresión instrumental por lo general cede el paso a la agresión hostil, a menudo con un sesgo hostil. Los niños agresivos son regularmente los impopulares.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agresividad promovida por la explosión a la violencia televisiva puede extenderse a la vida adulta.</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tercera infancia es uno de los momentos precisos para la intimidación escolar, cuyos patrones es posible que se establezcan en el jardín de niños. Las victimas son débiles y sumisas, o inclinadas a la confrontación y provocación, y a tener baja autoestima.</a:t>
            </a:r>
            <a:endParaRPr lang="es-ES" sz="1200" kern="1200" dirty="0" smtClean="0">
              <a:solidFill>
                <a:schemeClr val="tx1"/>
              </a:solidFill>
              <a:latin typeface="+mn-lt"/>
              <a:ea typeface="+mn-ea"/>
              <a:cs typeface="+mn-cs"/>
            </a:endParaRPr>
          </a:p>
          <a:p>
            <a:r>
              <a:rPr lang="es-CO" sz="1200" b="1" u="none" strike="noStrike"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CO" sz="1200" b="1" u="sng" kern="1200" dirty="0" smtClean="0">
                <a:solidFill>
                  <a:schemeClr val="tx1"/>
                </a:solidFill>
                <a:latin typeface="+mn-lt"/>
                <a:ea typeface="+mn-ea"/>
                <a:cs typeface="+mn-cs"/>
              </a:rPr>
              <a:t>Salud mental</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trastornos emocionales y conductuales comunes entre los niños en edad escolar incluyen trastornos de comportamiento perturbador, trastornos de ansiedad, y depresión de la niñez.</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niños se preocupan por la escuela y seguridad personal.</a:t>
            </a:r>
            <a:endParaRPr lang="es-ES" sz="1200"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7584F683-CD96-4CB8-82CC-B6D18AEC8DB1}" type="slidenum">
              <a:rPr lang="es-ES" smtClean="0"/>
              <a:pPr/>
              <a:t>8</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O" sz="1200" b="1" kern="1200" dirty="0" smtClean="0">
                <a:solidFill>
                  <a:schemeClr val="tx1"/>
                </a:solidFill>
                <a:latin typeface="+mn-lt"/>
                <a:ea typeface="+mn-ea"/>
                <a:cs typeface="+mn-cs"/>
              </a:rPr>
              <a:t>Características de los Niños de 8 a 9 años</a:t>
            </a:r>
            <a:endParaRPr lang="es-ES" sz="1200" kern="1200" dirty="0" smtClean="0">
              <a:solidFill>
                <a:schemeClr val="tx1"/>
              </a:solidFill>
              <a:latin typeface="+mn-lt"/>
              <a:ea typeface="+mn-ea"/>
              <a:cs typeface="+mn-cs"/>
            </a:endParaRPr>
          </a:p>
          <a:p>
            <a:pPr fontAlgn="base"/>
            <a:r>
              <a:rPr lang="es-CO" sz="1200" kern="1200" dirty="0" smtClean="0">
                <a:solidFill>
                  <a:schemeClr val="tx1"/>
                </a:solidFill>
                <a:latin typeface="+mn-lt"/>
                <a:ea typeface="+mn-ea"/>
                <a:cs typeface="+mn-cs"/>
              </a:rPr>
              <a:t>El niño de 8 y 9 años tiene como una de sus principales características, a nivel de su inteligencia, que ya se encuentra en la etapa operatoria, lo que quiere decir que su actividad intelectual está más avanzada y está apto para comprender conceptos más abstractos y complejos.</a:t>
            </a:r>
            <a:endParaRPr lang="es-ES" sz="1200" kern="1200" dirty="0" smtClean="0">
              <a:solidFill>
                <a:schemeClr val="tx1"/>
              </a:solidFill>
              <a:latin typeface="+mn-lt"/>
              <a:ea typeface="+mn-ea"/>
              <a:cs typeface="+mn-cs"/>
            </a:endParaRPr>
          </a:p>
          <a:p>
            <a:pPr fontAlgn="base"/>
            <a:r>
              <a:rPr lang="es-CO" sz="1200"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CO" sz="1200" b="1" kern="1200" dirty="0" smtClean="0">
                <a:solidFill>
                  <a:schemeClr val="tx1"/>
                </a:solidFill>
                <a:latin typeface="+mn-lt"/>
                <a:ea typeface="+mn-ea"/>
                <a:cs typeface="+mn-cs"/>
              </a:rPr>
              <a:t>Cualidades de los Niños de 8 a 9 años</a:t>
            </a:r>
            <a:endParaRPr lang="es-ES" sz="1200" kern="1200" dirty="0" smtClean="0">
              <a:solidFill>
                <a:schemeClr val="tx1"/>
              </a:solidFill>
              <a:latin typeface="+mn-lt"/>
              <a:ea typeface="+mn-ea"/>
              <a:cs typeface="+mn-cs"/>
            </a:endParaRPr>
          </a:p>
          <a:p>
            <a:r>
              <a:rPr lang="es-CO" sz="1200" kern="1200" dirty="0" smtClean="0">
                <a:solidFill>
                  <a:schemeClr val="tx1"/>
                </a:solidFill>
                <a:latin typeface="+mn-lt"/>
                <a:ea typeface="+mn-ea"/>
                <a:cs typeface="+mn-cs"/>
              </a:rPr>
              <a:t>Una de las principales cualidades de esta etapa es la posibilidad de la reversibilidad cognitiva. Esto es por ejemplo, que va a poder saber que una cantidad determinada de arcilla, por más que se la divida en varias bolitas, la cantidad total va a ser la misma. En etapas anteriores el niño no puede tener esta noción de conservación de la sustancia. A los 9 o 10 años, además va a poder tener la noción de conservación de superficies.</a:t>
            </a:r>
            <a:endParaRPr lang="es-ES" sz="1200"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7584F683-CD96-4CB8-82CC-B6D18AEC8DB1}" type="slidenum">
              <a:rPr lang="es-ES" smtClean="0"/>
              <a:pPr/>
              <a:t>9</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70000" lnSpcReduction="20000"/>
          </a:bodyPr>
          <a:lstStyle/>
          <a:p>
            <a:r>
              <a:rPr lang="es-ES" sz="1200" b="1" u="sng" kern="1200" dirty="0" smtClean="0">
                <a:solidFill>
                  <a:schemeClr val="tx1"/>
                </a:solidFill>
                <a:latin typeface="+mn-lt"/>
                <a:ea typeface="+mn-ea"/>
                <a:cs typeface="+mn-cs"/>
              </a:rPr>
              <a:t>Si hablamos en la edad de 8 a 9</a:t>
            </a:r>
            <a:r>
              <a:rPr lang="es-ES" sz="1200" kern="1200" dirty="0" smtClean="0">
                <a:solidFill>
                  <a:schemeClr val="tx1"/>
                </a:solidFill>
                <a:latin typeface="+mn-lt"/>
                <a:ea typeface="+mn-ea"/>
                <a:cs typeface="+mn-cs"/>
              </a:rPr>
              <a:t> </a:t>
            </a:r>
          </a:p>
          <a:p>
            <a:r>
              <a:rPr lang="es-ES" sz="1200" kern="1200" dirty="0" smtClean="0">
                <a:solidFill>
                  <a:schemeClr val="tx1"/>
                </a:solidFill>
                <a:latin typeface="+mn-lt"/>
                <a:ea typeface="+mn-ea"/>
                <a:cs typeface="+mn-cs"/>
              </a:rPr>
              <a:t>Estudios demuestran que los niños que han recibido clases de natación, alcanzan mejores promedios en los exámenes  mentales, fiscos e intelectuales que se les practican en su ámbito escolar, que aquellos que no practicaron esta actividad</a:t>
            </a:r>
          </a:p>
          <a:p>
            <a:r>
              <a:rPr lang="es-ES" sz="1200" kern="1200" dirty="0" smtClean="0">
                <a:solidFill>
                  <a:schemeClr val="tx1"/>
                </a:solidFill>
                <a:latin typeface="+mn-lt"/>
                <a:ea typeface="+mn-ea"/>
                <a:cs typeface="+mn-cs"/>
              </a:rPr>
              <a:t>Los beneficios también se notan a nivel sicológico, ya que por tener que aprender a manejarse en un medio que no les es natural, adquieren  confianza en si mismos, lo que aumenta su autoestima.</a:t>
            </a:r>
            <a:br>
              <a:rPr lang="es-ES" sz="1200" kern="1200" dirty="0" smtClean="0">
                <a:solidFill>
                  <a:schemeClr val="tx1"/>
                </a:solidFill>
                <a:latin typeface="+mn-lt"/>
                <a:ea typeface="+mn-ea"/>
                <a:cs typeface="+mn-cs"/>
              </a:rPr>
            </a:br>
            <a:r>
              <a:rPr lang="es-ES" sz="1200" kern="1200" dirty="0" smtClean="0">
                <a:solidFill>
                  <a:schemeClr val="tx1"/>
                </a:solidFill>
                <a:latin typeface="+mn-lt"/>
                <a:ea typeface="+mn-ea"/>
                <a:cs typeface="+mn-cs"/>
              </a:rPr>
              <a:t>No olvidemos que el mero hecho de saber nadar es una protección adicional para estos niños  ya que esto podría salvarle la vida a la hora de sufrir un accidente acuático grave. Anualmente, “mueren” en el mundo, “300.000 personas” en accidentes acuáticos, cuya causa en su mayoría, es “no saber nadar” (UNICEF - ONU) he aquí otra ventaja de esta actividad.</a:t>
            </a:r>
          </a:p>
          <a:p>
            <a:r>
              <a:rPr lang="es-ES" sz="1200" kern="1200" dirty="0" smtClean="0">
                <a:solidFill>
                  <a:schemeClr val="tx1"/>
                </a:solidFill>
                <a:latin typeface="+mn-lt"/>
                <a:ea typeface="+mn-ea"/>
                <a:cs typeface="+mn-cs"/>
              </a:rPr>
              <a:t>Esta claro que todo deporte cultiva en el individuo valores claves para la formación de personas integras y  la natación no es la excepción mucho menos en esta edad expuesta. cuando es practicada por un individuo desde temprana edad crea un desarrollo de </a:t>
            </a:r>
            <a:r>
              <a:rPr lang="es-ES" sz="1200" u="sng" kern="1200" dirty="0" smtClean="0">
                <a:solidFill>
                  <a:schemeClr val="tx1"/>
                </a:solidFill>
                <a:latin typeface="+mn-lt"/>
                <a:ea typeface="+mn-ea"/>
                <a:cs typeface="+mn-cs"/>
                <a:hlinkClick r:id="rId3" tooltip="Autoestima"/>
              </a:rPr>
              <a:t>autoestima</a:t>
            </a:r>
            <a:r>
              <a:rPr lang="es-ES" sz="1200" kern="1200" dirty="0" smtClean="0">
                <a:solidFill>
                  <a:schemeClr val="tx1"/>
                </a:solidFill>
                <a:latin typeface="+mn-lt"/>
                <a:ea typeface="+mn-ea"/>
                <a:cs typeface="+mn-cs"/>
              </a:rPr>
              <a:t> (confianza) mental positivo al ver el progreso de su entrenamiento, dicho entrenamiento desarrolla un </a:t>
            </a:r>
            <a:r>
              <a:rPr lang="es-ES" sz="1200" u="sng" kern="1200" dirty="0" smtClean="0">
                <a:solidFill>
                  <a:schemeClr val="tx1"/>
                </a:solidFill>
                <a:latin typeface="+mn-lt"/>
                <a:ea typeface="+mn-ea"/>
                <a:cs typeface="+mn-cs"/>
                <a:hlinkClick r:id="rId4" tooltip="Patrón"/>
              </a:rPr>
              <a:t>patrón</a:t>
            </a:r>
            <a:r>
              <a:rPr lang="es-ES" sz="1200" kern="1200" dirty="0" smtClean="0">
                <a:solidFill>
                  <a:schemeClr val="tx1"/>
                </a:solidFill>
                <a:latin typeface="+mn-lt"/>
                <a:ea typeface="+mn-ea"/>
                <a:cs typeface="+mn-cs"/>
              </a:rPr>
              <a:t> de </a:t>
            </a:r>
            <a:r>
              <a:rPr lang="es-ES" sz="1200" u="sng" kern="1200" dirty="0" smtClean="0">
                <a:solidFill>
                  <a:schemeClr val="tx1"/>
                </a:solidFill>
                <a:latin typeface="+mn-lt"/>
                <a:ea typeface="+mn-ea"/>
                <a:cs typeface="+mn-cs"/>
                <a:hlinkClick r:id="rId5" tooltip="Disciplina"/>
              </a:rPr>
              <a:t>disciplina</a:t>
            </a:r>
            <a:r>
              <a:rPr lang="es-ES" sz="1200" kern="1200" dirty="0" smtClean="0">
                <a:solidFill>
                  <a:schemeClr val="tx1"/>
                </a:solidFill>
                <a:latin typeface="+mn-lt"/>
                <a:ea typeface="+mn-ea"/>
                <a:cs typeface="+mn-cs"/>
              </a:rPr>
              <a:t> </a:t>
            </a:r>
            <a:r>
              <a:rPr lang="es-ES" sz="1200" u="sng" kern="1200" dirty="0" smtClean="0">
                <a:solidFill>
                  <a:schemeClr val="tx1"/>
                </a:solidFill>
                <a:latin typeface="+mn-lt"/>
                <a:ea typeface="+mn-ea"/>
                <a:cs typeface="+mn-cs"/>
                <a:hlinkClick r:id="rId6" tooltip="Saludable"/>
              </a:rPr>
              <a:t>saludable</a:t>
            </a:r>
            <a:r>
              <a:rPr lang="es-ES" sz="1200" kern="1200" dirty="0" smtClean="0">
                <a:solidFill>
                  <a:schemeClr val="tx1"/>
                </a:solidFill>
                <a:latin typeface="+mn-lt"/>
                <a:ea typeface="+mn-ea"/>
                <a:cs typeface="+mn-cs"/>
              </a:rPr>
              <a:t> en el niño además infundir ideales y sentimientos tales como el  respeto por sus rivales y entrenador , Responsabilidad con sus horarios y deberes , perseverancia con la practica para lograr sus objetivos  , alegría , amistad , voluntad , entre muchos otros.</a:t>
            </a:r>
          </a:p>
          <a:p>
            <a:r>
              <a:rPr lang="es-ES" sz="1200" b="1" u="none" strike="noStrike" kern="1200" dirty="0" smtClean="0">
                <a:solidFill>
                  <a:schemeClr val="tx1"/>
                </a:solidFill>
                <a:latin typeface="+mn-lt"/>
                <a:ea typeface="+mn-ea"/>
                <a:cs typeface="+mn-cs"/>
              </a:rPr>
              <a:t> </a:t>
            </a:r>
            <a:endParaRPr lang="es-ES" sz="1200" kern="1200" dirty="0" smtClean="0">
              <a:solidFill>
                <a:schemeClr val="tx1"/>
              </a:solidFill>
              <a:latin typeface="+mn-lt"/>
              <a:ea typeface="+mn-ea"/>
              <a:cs typeface="+mn-cs"/>
            </a:endParaRPr>
          </a:p>
          <a:p>
            <a:r>
              <a:rPr lang="es-ES" sz="1200" b="1" u="sng" kern="1200" dirty="0" smtClean="0">
                <a:solidFill>
                  <a:schemeClr val="tx1"/>
                </a:solidFill>
                <a:latin typeface="+mn-lt"/>
                <a:ea typeface="+mn-ea"/>
                <a:cs typeface="+mn-cs"/>
              </a:rPr>
              <a:t>Aportes al desarrollo físico: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Mejora la coordinación, el equilibrio, y el conocimiento del espacio.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Beneficia la condición cardiovascular y por lo tanto la resistencia física del niño.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Incrementa la fuerza por los ejercicios musculares.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facilita el desarrollo temprano de las habilidades psicomotrices.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Los ejercicios en el agua relajan al niño, estimulan su apetito, y le hacen comer y dormir mejor, mejorando su carácter y comportamiento.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Mejora la capacidad de su sistema respiratorio y su circulación sanguínea.</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Entre 0 y 8 años es cuando los niños desarrollan y mejoran las habilidades motrices básicas que luego les servirán para practicar todos los deportes.</a:t>
            </a:r>
            <a:endParaRPr lang="es-ES" sz="1200" kern="1200" dirty="0" smtClean="0">
              <a:solidFill>
                <a:schemeClr val="tx1"/>
              </a:solidFill>
              <a:latin typeface="+mn-lt"/>
              <a:ea typeface="+mn-ea"/>
              <a:cs typeface="+mn-cs"/>
            </a:endParaRPr>
          </a:p>
          <a:p>
            <a:r>
              <a:rPr lang="es-ES" sz="1200" kern="1200" dirty="0" smtClean="0">
                <a:solidFill>
                  <a:schemeClr val="tx1"/>
                </a:solidFill>
                <a:latin typeface="+mn-lt"/>
                <a:ea typeface="+mn-ea"/>
                <a:cs typeface="+mn-cs"/>
              </a:rPr>
              <a:t/>
            </a:r>
            <a:br>
              <a:rPr lang="es-ES" sz="1200" kern="1200" dirty="0" smtClean="0">
                <a:solidFill>
                  <a:schemeClr val="tx1"/>
                </a:solidFill>
                <a:latin typeface="+mn-lt"/>
                <a:ea typeface="+mn-ea"/>
                <a:cs typeface="+mn-cs"/>
              </a:rPr>
            </a:br>
            <a:r>
              <a:rPr lang="es-ES" sz="1200" kern="1200" dirty="0" smtClean="0">
                <a:solidFill>
                  <a:schemeClr val="tx1"/>
                </a:solidFill>
                <a:latin typeface="+mn-lt"/>
                <a:ea typeface="+mn-ea"/>
                <a:cs typeface="+mn-cs"/>
              </a:rPr>
              <a:t/>
            </a:r>
            <a:br>
              <a:rPr lang="es-ES" sz="1200" kern="1200" dirty="0" smtClean="0">
                <a:solidFill>
                  <a:schemeClr val="tx1"/>
                </a:solidFill>
                <a:latin typeface="+mn-lt"/>
                <a:ea typeface="+mn-ea"/>
                <a:cs typeface="+mn-cs"/>
              </a:rPr>
            </a:br>
            <a:r>
              <a:rPr lang="es-ES" sz="1200" b="1" u="sng" kern="1200" dirty="0" smtClean="0">
                <a:solidFill>
                  <a:schemeClr val="tx1"/>
                </a:solidFill>
                <a:latin typeface="+mn-lt"/>
                <a:ea typeface="+mn-ea"/>
                <a:cs typeface="+mn-cs"/>
              </a:rPr>
              <a:t>Aportes al desarrollo psicológico: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actividad física mejora la autoestima, autonomía y seguridad en sí mismos.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Potencia el desarrollo de sus funciones cerebrales, su inteligencia, su creatividad y su imaginación.</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El niño aprende a nadar de una forma divertida y saludable.</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Contribuye en el desarrollo de la independencia y la auto confianza del niño.</a:t>
            </a:r>
            <a:endParaRPr lang="es-ES" sz="1200" kern="1200" dirty="0" smtClean="0">
              <a:solidFill>
                <a:schemeClr val="tx1"/>
              </a:solidFill>
              <a:latin typeface="+mn-lt"/>
              <a:ea typeface="+mn-ea"/>
              <a:cs typeface="+mn-cs"/>
            </a:endParaRPr>
          </a:p>
          <a:p>
            <a:r>
              <a:rPr lang="es-ES" sz="1200" u="sng" kern="1200" dirty="0" smtClean="0">
                <a:solidFill>
                  <a:schemeClr val="tx1"/>
                </a:solidFill>
                <a:latin typeface="+mn-lt"/>
                <a:ea typeface="+mn-ea"/>
                <a:cs typeface="+mn-cs"/>
              </a:rPr>
              <a:t/>
            </a:r>
            <a:br>
              <a:rPr lang="es-ES" sz="1200" u="sng" kern="1200" dirty="0" smtClean="0">
                <a:solidFill>
                  <a:schemeClr val="tx1"/>
                </a:solidFill>
                <a:latin typeface="+mn-lt"/>
                <a:ea typeface="+mn-ea"/>
                <a:cs typeface="+mn-cs"/>
              </a:rPr>
            </a:br>
            <a:endParaRPr lang="es-ES" sz="1200" kern="1200" dirty="0" smtClean="0">
              <a:solidFill>
                <a:schemeClr val="tx1"/>
              </a:solidFill>
              <a:latin typeface="+mn-lt"/>
              <a:ea typeface="+mn-ea"/>
              <a:cs typeface="+mn-cs"/>
            </a:endParaRPr>
          </a:p>
          <a:p>
            <a:r>
              <a:rPr lang="es-ES" sz="1200" b="1" u="sng" kern="1200" dirty="0" smtClean="0">
                <a:solidFill>
                  <a:schemeClr val="tx1"/>
                </a:solidFill>
                <a:latin typeface="+mn-lt"/>
                <a:ea typeface="+mn-ea"/>
                <a:cs typeface="+mn-cs"/>
              </a:rPr>
              <a:t>Aportes en el ámbito social:</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Ayuda al niño a iniciar la socialización sin traumas.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Aprende el valor de los juegos compartidos o el trabajo en equipo.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Activa la diversión y el espíritu de juego.</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Introduce conductas de auto cuidado, convirtiéndolas en hábitos necesarios.</a:t>
            </a:r>
            <a:endParaRPr lang="es-ES" sz="1200" kern="1200" dirty="0" smtClean="0">
              <a:solidFill>
                <a:schemeClr val="tx1"/>
              </a:solidFill>
              <a:latin typeface="+mn-lt"/>
              <a:ea typeface="+mn-ea"/>
              <a:cs typeface="+mn-cs"/>
            </a:endParaRPr>
          </a:p>
          <a:p>
            <a:pPr lvl="0"/>
            <a:r>
              <a:rPr lang="es-CO" sz="1200" kern="1200" dirty="0" smtClean="0">
                <a:solidFill>
                  <a:schemeClr val="tx1"/>
                </a:solidFill>
                <a:latin typeface="+mn-lt"/>
                <a:ea typeface="+mn-ea"/>
                <a:cs typeface="+mn-cs"/>
              </a:rPr>
              <a:t>La convivencia les ayudarán a relacionarse mejor y compartir actividades sociales.</a:t>
            </a:r>
            <a:endParaRPr lang="es-ES" sz="1200"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7584F683-CD96-4CB8-82CC-B6D18AEC8DB1}" type="slidenum">
              <a:rPr lang="es-ES" smtClean="0"/>
              <a:pPr/>
              <a:t>10</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oleObject" Target="../embeddings/oleObject2.bin"/><Relationship Id="rId4" Type="http://schemas.openxmlformats.org/officeDocument/2006/relationships/image" Target="../media/image2.png"/><Relationship Id="rId9"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3100" name="Rectangle 28"/>
          <p:cNvSpPr>
            <a:spLocks noChangeArrowheads="1"/>
          </p:cNvSpPr>
          <p:nvPr/>
        </p:nvSpPr>
        <p:spPr bwMode="gray">
          <a:xfrm>
            <a:off x="0" y="2971800"/>
            <a:ext cx="7086600" cy="457200"/>
          </a:xfrm>
          <a:prstGeom prst="rect">
            <a:avLst/>
          </a:prstGeom>
          <a:solidFill>
            <a:schemeClr val="tx1"/>
          </a:solidFill>
          <a:ln w="9525">
            <a:noFill/>
            <a:miter lim="800000"/>
            <a:headEnd/>
            <a:tailEnd/>
          </a:ln>
          <a:effectLst/>
        </p:spPr>
        <p:txBody>
          <a:bodyPr wrap="none" anchor="ctr"/>
          <a:lstStyle/>
          <a:p>
            <a:endParaRPr lang="es-ES"/>
          </a:p>
        </p:txBody>
      </p:sp>
      <p:sp>
        <p:nvSpPr>
          <p:cNvPr id="3101" name="Rectangle 29"/>
          <p:cNvSpPr>
            <a:spLocks noChangeArrowheads="1"/>
          </p:cNvSpPr>
          <p:nvPr/>
        </p:nvSpPr>
        <p:spPr bwMode="ltGray">
          <a:xfrm>
            <a:off x="7086600" y="2971800"/>
            <a:ext cx="2057400" cy="457200"/>
          </a:xfrm>
          <a:prstGeom prst="rect">
            <a:avLst/>
          </a:prstGeom>
          <a:solidFill>
            <a:schemeClr val="tx2"/>
          </a:solidFill>
          <a:ln w="9525">
            <a:noFill/>
            <a:miter lim="800000"/>
            <a:headEnd/>
            <a:tailEnd/>
          </a:ln>
          <a:effectLst/>
        </p:spPr>
        <p:txBody>
          <a:bodyPr wrap="none" anchor="ctr"/>
          <a:lstStyle/>
          <a:p>
            <a:endParaRPr lang="es-ES"/>
          </a:p>
        </p:txBody>
      </p:sp>
      <p:graphicFrame>
        <p:nvGraphicFramePr>
          <p:cNvPr id="3102" name="Object 30"/>
          <p:cNvGraphicFramePr>
            <a:graphicFrameLocks noChangeAspect="1"/>
          </p:cNvGraphicFramePr>
          <p:nvPr/>
        </p:nvGraphicFramePr>
        <p:xfrm>
          <a:off x="0" y="3429000"/>
          <a:ext cx="3009900" cy="1824038"/>
        </p:xfrm>
        <a:graphic>
          <a:graphicData uri="http://schemas.openxmlformats.org/presentationml/2006/ole">
            <mc:AlternateContent xmlns:mc="http://schemas.openxmlformats.org/markup-compatibility/2006">
              <mc:Choice xmlns:v="urn:schemas-microsoft-com:vml" Requires="v">
                <p:oleObj spid="_x0000_s3105" name="Image" r:id="rId3" imgW="6920635" imgH="4139683" progId="">
                  <p:embed/>
                </p:oleObj>
              </mc:Choice>
              <mc:Fallback>
                <p:oleObj name="Image" r:id="rId3" imgW="6920635" imgH="4139683" progId="">
                  <p:embed/>
                  <p:pic>
                    <p:nvPicPr>
                      <p:cNvPr id="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gray">
                      <a:xfrm>
                        <a:off x="0" y="3429000"/>
                        <a:ext cx="3009900" cy="182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03" name="Object 31"/>
          <p:cNvGraphicFramePr>
            <a:graphicFrameLocks noChangeAspect="1"/>
          </p:cNvGraphicFramePr>
          <p:nvPr/>
        </p:nvGraphicFramePr>
        <p:xfrm>
          <a:off x="3028950" y="3429000"/>
          <a:ext cx="4035425" cy="1828800"/>
        </p:xfrm>
        <a:graphic>
          <a:graphicData uri="http://schemas.openxmlformats.org/presentationml/2006/ole">
            <mc:AlternateContent xmlns:mc="http://schemas.openxmlformats.org/markup-compatibility/2006">
              <mc:Choice xmlns:v="urn:schemas-microsoft-com:vml" Requires="v">
                <p:oleObj spid="_x0000_s3106" name="Image" r:id="rId5" imgW="9155556" imgH="3733333" progId="">
                  <p:embed/>
                </p:oleObj>
              </mc:Choice>
              <mc:Fallback>
                <p:oleObj name="Image" r:id="rId5" imgW="9155556" imgH="3733333" progId="">
                  <p:embed/>
                  <p:pic>
                    <p:nvPicPr>
                      <p:cNvPr id="0" name="Picture 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gray">
                      <a:xfrm>
                        <a:off x="3028950" y="3429000"/>
                        <a:ext cx="403542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04" name="Object 32"/>
          <p:cNvGraphicFramePr>
            <a:graphicFrameLocks noChangeAspect="1"/>
          </p:cNvGraphicFramePr>
          <p:nvPr/>
        </p:nvGraphicFramePr>
        <p:xfrm>
          <a:off x="7086600" y="3429000"/>
          <a:ext cx="2057400" cy="1828800"/>
        </p:xfrm>
        <a:graphic>
          <a:graphicData uri="http://schemas.openxmlformats.org/presentationml/2006/ole">
            <mc:AlternateContent xmlns:mc="http://schemas.openxmlformats.org/markup-compatibility/2006">
              <mc:Choice xmlns:v="urn:schemas-microsoft-com:vml" Requires="v">
                <p:oleObj spid="_x0000_s3107" name="Image" r:id="rId7" imgW="3250794" imgH="3276190" progId="">
                  <p:embed/>
                </p:oleObj>
              </mc:Choice>
              <mc:Fallback>
                <p:oleObj name="Image" r:id="rId7" imgW="3250794" imgH="3276190" progId="">
                  <p:embed/>
                  <p:pic>
                    <p:nvPicPr>
                      <p:cNvPr id="0" name="Picture 3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gray">
                      <a:xfrm>
                        <a:off x="7086600" y="3429000"/>
                        <a:ext cx="20574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3105" name="Picture 33" descr="glabal"/>
          <p:cNvPicPr>
            <a:picLocks noChangeAspect="1" noChangeArrowheads="1"/>
          </p:cNvPicPr>
          <p:nvPr/>
        </p:nvPicPr>
        <p:blipFill>
          <a:blip r:embed="rId9" cstate="print"/>
          <a:srcRect/>
          <a:stretch>
            <a:fillRect/>
          </a:stretch>
        </p:blipFill>
        <p:spPr bwMode="gray">
          <a:xfrm>
            <a:off x="7391400" y="1905000"/>
            <a:ext cx="1316038" cy="1352550"/>
          </a:xfrm>
          <a:prstGeom prst="rect">
            <a:avLst/>
          </a:prstGeom>
          <a:noFill/>
        </p:spPr>
      </p:pic>
      <p:sp>
        <p:nvSpPr>
          <p:cNvPr id="3106" name="AutoShape 34"/>
          <p:cNvSpPr>
            <a:spLocks noChangeArrowheads="1"/>
          </p:cNvSpPr>
          <p:nvPr/>
        </p:nvSpPr>
        <p:spPr bwMode="gray">
          <a:xfrm rot="-37800000">
            <a:off x="163513" y="3070225"/>
            <a:ext cx="381000" cy="228600"/>
          </a:xfrm>
          <a:prstGeom prst="triangle">
            <a:avLst>
              <a:gd name="adj" fmla="val 50000"/>
            </a:avLst>
          </a:prstGeom>
          <a:solidFill>
            <a:schemeClr val="bg2"/>
          </a:solidFill>
          <a:ln w="9525">
            <a:noFill/>
            <a:miter lim="800000"/>
            <a:headEnd/>
            <a:tailEnd/>
          </a:ln>
          <a:effectLst/>
        </p:spPr>
        <p:txBody>
          <a:bodyPr wrap="none" anchor="ctr"/>
          <a:lstStyle/>
          <a:p>
            <a:endParaRPr lang="es-ES"/>
          </a:p>
        </p:txBody>
      </p:sp>
      <p:sp>
        <p:nvSpPr>
          <p:cNvPr id="3107" name="AutoShape 35"/>
          <p:cNvSpPr>
            <a:spLocks noChangeArrowheads="1"/>
          </p:cNvSpPr>
          <p:nvPr/>
        </p:nvSpPr>
        <p:spPr bwMode="gray">
          <a:xfrm rot="-37800000">
            <a:off x="468313" y="3070225"/>
            <a:ext cx="381000" cy="228600"/>
          </a:xfrm>
          <a:prstGeom prst="triangle">
            <a:avLst>
              <a:gd name="adj" fmla="val 50000"/>
            </a:avLst>
          </a:prstGeom>
          <a:solidFill>
            <a:schemeClr val="bg2">
              <a:alpha val="84000"/>
            </a:schemeClr>
          </a:solidFill>
          <a:ln w="9525">
            <a:noFill/>
            <a:miter lim="800000"/>
            <a:headEnd/>
            <a:tailEnd/>
          </a:ln>
          <a:effectLst/>
        </p:spPr>
        <p:txBody>
          <a:bodyPr wrap="none" anchor="ctr"/>
          <a:lstStyle/>
          <a:p>
            <a:endParaRPr lang="es-ES"/>
          </a:p>
        </p:txBody>
      </p:sp>
      <p:sp>
        <p:nvSpPr>
          <p:cNvPr id="3108" name="AutoShape 36"/>
          <p:cNvSpPr>
            <a:spLocks noChangeArrowheads="1"/>
          </p:cNvSpPr>
          <p:nvPr/>
        </p:nvSpPr>
        <p:spPr bwMode="gray">
          <a:xfrm rot="-37800000">
            <a:off x="773113" y="3070225"/>
            <a:ext cx="381000" cy="228600"/>
          </a:xfrm>
          <a:prstGeom prst="triangle">
            <a:avLst>
              <a:gd name="adj" fmla="val 50000"/>
            </a:avLst>
          </a:prstGeom>
          <a:solidFill>
            <a:schemeClr val="bg2">
              <a:alpha val="56000"/>
            </a:schemeClr>
          </a:solidFill>
          <a:ln w="9525">
            <a:noFill/>
            <a:miter lim="800000"/>
            <a:headEnd/>
            <a:tailEnd/>
          </a:ln>
          <a:effectLst/>
        </p:spPr>
        <p:txBody>
          <a:bodyPr wrap="none" anchor="ctr"/>
          <a:lstStyle/>
          <a:p>
            <a:endParaRPr lang="es-ES"/>
          </a:p>
        </p:txBody>
      </p:sp>
      <p:sp>
        <p:nvSpPr>
          <p:cNvPr id="3109" name="AutoShape 37"/>
          <p:cNvSpPr>
            <a:spLocks noChangeArrowheads="1"/>
          </p:cNvSpPr>
          <p:nvPr/>
        </p:nvSpPr>
        <p:spPr bwMode="gray">
          <a:xfrm rot="-37800000">
            <a:off x="1077913" y="3070225"/>
            <a:ext cx="381000" cy="228600"/>
          </a:xfrm>
          <a:prstGeom prst="triangle">
            <a:avLst>
              <a:gd name="adj" fmla="val 50000"/>
            </a:avLst>
          </a:prstGeom>
          <a:solidFill>
            <a:schemeClr val="bg2">
              <a:alpha val="27000"/>
            </a:schemeClr>
          </a:solidFill>
          <a:ln w="9525">
            <a:noFill/>
            <a:miter lim="800000"/>
            <a:headEnd/>
            <a:tailEnd/>
          </a:ln>
          <a:effectLst/>
        </p:spPr>
        <p:txBody>
          <a:bodyPr wrap="none" anchor="ctr"/>
          <a:lstStyle/>
          <a:p>
            <a:endParaRPr lang="es-ES"/>
          </a:p>
        </p:txBody>
      </p:sp>
      <p:sp>
        <p:nvSpPr>
          <p:cNvPr id="3076" name="Rectangle 4"/>
          <p:cNvSpPr>
            <a:spLocks noGrp="1" noChangeArrowheads="1"/>
          </p:cNvSpPr>
          <p:nvPr>
            <p:ph type="dt" sz="half" idx="2"/>
          </p:nvPr>
        </p:nvSpPr>
        <p:spPr>
          <a:xfrm>
            <a:off x="457200" y="6477000"/>
            <a:ext cx="2133600" cy="244475"/>
          </a:xfrm>
        </p:spPr>
        <p:txBody>
          <a:bodyPr/>
          <a:lstStyle>
            <a:lvl1pPr>
              <a:defRPr sz="1200"/>
            </a:lvl1pPr>
          </a:lstStyle>
          <a:p>
            <a:endParaRPr lang="en-US"/>
          </a:p>
        </p:txBody>
      </p:sp>
      <p:sp>
        <p:nvSpPr>
          <p:cNvPr id="3077" name="Rectangle 5"/>
          <p:cNvSpPr>
            <a:spLocks noGrp="1" noChangeArrowheads="1"/>
          </p:cNvSpPr>
          <p:nvPr>
            <p:ph type="ftr" sz="quarter" idx="3"/>
          </p:nvPr>
        </p:nvSpPr>
        <p:spPr>
          <a:xfrm>
            <a:off x="3124200" y="6477000"/>
            <a:ext cx="2895600" cy="244475"/>
          </a:xfrm>
        </p:spPr>
        <p:txBody>
          <a:bodyPr/>
          <a:lstStyle>
            <a:lvl1pPr>
              <a:defRPr sz="1200"/>
            </a:lvl1pPr>
          </a:lstStyle>
          <a:p>
            <a:endParaRPr lang="en-US"/>
          </a:p>
        </p:txBody>
      </p:sp>
      <p:sp>
        <p:nvSpPr>
          <p:cNvPr id="3078" name="Rectangle 6"/>
          <p:cNvSpPr>
            <a:spLocks noGrp="1" noChangeArrowheads="1"/>
          </p:cNvSpPr>
          <p:nvPr>
            <p:ph type="sldNum" sz="quarter" idx="4"/>
          </p:nvPr>
        </p:nvSpPr>
        <p:spPr>
          <a:xfrm>
            <a:off x="6553200" y="6477000"/>
            <a:ext cx="2133600" cy="244475"/>
          </a:xfrm>
        </p:spPr>
        <p:txBody>
          <a:bodyPr/>
          <a:lstStyle>
            <a:lvl1pPr>
              <a:defRPr sz="1200"/>
            </a:lvl1pPr>
          </a:lstStyle>
          <a:p>
            <a:fld id="{EEEE2206-7889-4180-8047-67354FE26768}" type="slidenum">
              <a:rPr lang="en-US"/>
              <a:pPr/>
              <a:t>‹Nº›</a:t>
            </a:fld>
            <a:endParaRPr lang="en-US"/>
          </a:p>
        </p:txBody>
      </p:sp>
      <p:grpSp>
        <p:nvGrpSpPr>
          <p:cNvPr id="3088" name="Group 16"/>
          <p:cNvGrpSpPr>
            <a:grpSpLocks/>
          </p:cNvGrpSpPr>
          <p:nvPr/>
        </p:nvGrpSpPr>
        <p:grpSpPr bwMode="auto">
          <a:xfrm>
            <a:off x="4114800" y="5562600"/>
            <a:ext cx="1079500" cy="633413"/>
            <a:chOff x="2680" y="3678"/>
            <a:chExt cx="680" cy="399"/>
          </a:xfrm>
        </p:grpSpPr>
        <p:sp>
          <p:nvSpPr>
            <p:cNvPr id="3086" name="Text Box 14"/>
            <p:cNvSpPr txBox="1">
              <a:spLocks noChangeArrowheads="1"/>
            </p:cNvSpPr>
            <p:nvPr/>
          </p:nvSpPr>
          <p:spPr bwMode="gray">
            <a:xfrm>
              <a:off x="2680" y="3789"/>
              <a:ext cx="680" cy="288"/>
            </a:xfrm>
            <a:prstGeom prst="rect">
              <a:avLst/>
            </a:prstGeom>
            <a:noFill/>
            <a:ln w="9525">
              <a:noFill/>
              <a:miter lim="800000"/>
              <a:headEnd/>
              <a:tailEnd/>
            </a:ln>
            <a:effectLst/>
          </p:spPr>
          <p:txBody>
            <a:bodyPr>
              <a:spAutoFit/>
            </a:bodyPr>
            <a:lstStyle/>
            <a:p>
              <a:r>
                <a:rPr lang="en-US" sz="2400" b="1"/>
                <a:t>LOGO</a:t>
              </a:r>
            </a:p>
          </p:txBody>
        </p:sp>
        <p:sp>
          <p:nvSpPr>
            <p:cNvPr id="3087" name="AutoShape 15"/>
            <p:cNvSpPr>
              <a:spLocks noChangeArrowheads="1"/>
            </p:cNvSpPr>
            <p:nvPr/>
          </p:nvSpPr>
          <p:spPr bwMode="gray">
            <a:xfrm rot="5400000">
              <a:off x="2928" y="3493"/>
              <a:ext cx="172" cy="542"/>
            </a:xfrm>
            <a:prstGeom prst="moon">
              <a:avLst>
                <a:gd name="adj" fmla="val 21208"/>
              </a:avLst>
            </a:prstGeom>
            <a:solidFill>
              <a:schemeClr val="tx2"/>
            </a:solidFill>
            <a:ln w="9525">
              <a:noFill/>
              <a:miter lim="800000"/>
              <a:headEnd/>
              <a:tailEnd/>
            </a:ln>
            <a:effectLst/>
          </p:spPr>
          <p:txBody>
            <a:bodyPr wrap="none" anchor="ctr"/>
            <a:lstStyle/>
            <a:p>
              <a:endParaRPr lang="es-ES"/>
            </a:p>
          </p:txBody>
        </p:sp>
      </p:grpSp>
      <p:sp>
        <p:nvSpPr>
          <p:cNvPr id="3074" name="Rectangle 2"/>
          <p:cNvSpPr>
            <a:spLocks noGrp="1" noChangeArrowheads="1"/>
          </p:cNvSpPr>
          <p:nvPr>
            <p:ph type="ctrTitle"/>
          </p:nvPr>
        </p:nvSpPr>
        <p:spPr bwMode="black">
          <a:xfrm>
            <a:off x="1143000" y="1676400"/>
            <a:ext cx="6172200" cy="1241425"/>
          </a:xfrm>
        </p:spPr>
        <p:txBody>
          <a:bodyPr/>
          <a:lstStyle>
            <a:lvl1pPr>
              <a:defRPr sz="4400">
                <a:solidFill>
                  <a:schemeClr val="tx2"/>
                </a:solidFill>
              </a:defRPr>
            </a:lvl1pPr>
          </a:lstStyle>
          <a:p>
            <a:r>
              <a:rPr lang="es-ES" smtClean="0"/>
              <a:t>Haga clic para modificar el estilo de título del patrón</a:t>
            </a:r>
            <a:endParaRPr lang="en-US"/>
          </a:p>
        </p:txBody>
      </p:sp>
      <p:sp>
        <p:nvSpPr>
          <p:cNvPr id="3075" name="Rectangle 3"/>
          <p:cNvSpPr>
            <a:spLocks noGrp="1" noChangeArrowheads="1"/>
          </p:cNvSpPr>
          <p:nvPr>
            <p:ph type="subTitle" idx="1"/>
          </p:nvPr>
        </p:nvSpPr>
        <p:spPr bwMode="white">
          <a:xfrm>
            <a:off x="1524000" y="2971800"/>
            <a:ext cx="5410200" cy="381000"/>
          </a:xfrm>
        </p:spPr>
        <p:txBody>
          <a:bodyPr/>
          <a:lstStyle>
            <a:lvl1pPr marL="0" indent="0" algn="ctr">
              <a:buFont typeface="Wingdings" pitchFamily="2" charset="2"/>
              <a:buNone/>
              <a:defRPr sz="2000">
                <a:solidFill>
                  <a:schemeClr val="bg1"/>
                </a:solidFill>
              </a:defRPr>
            </a:lvl1pPr>
          </a:lstStyle>
          <a:p>
            <a:r>
              <a:rPr lang="es-ES" smtClean="0"/>
              <a:t>Haga clic para modificar el estilo de subtítulo del patrón</a:t>
            </a:r>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8DEFEB59-0633-4FAA-860B-B8A674C8FBC9}" type="slidenum">
              <a:rPr lang="en-US"/>
              <a:pPr/>
              <a:t>‹Nº›</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90550"/>
            <a:ext cx="2057400" cy="57340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590550"/>
            <a:ext cx="6019800" cy="57340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1BAE8AA4-D080-4C87-B02B-EADBCE36FCD2}" type="slidenum">
              <a:rPr lang="en-US"/>
              <a:pPr/>
              <a:t>‹Nº›</a:t>
            </a:fld>
            <a:endParaRPr 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885950" y="590550"/>
            <a:ext cx="5943600" cy="563563"/>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295400"/>
            <a:ext cx="8229600" cy="5029200"/>
          </a:xfrm>
        </p:spPr>
        <p:txBody>
          <a:bodyPr/>
          <a:lstStyle/>
          <a:p>
            <a:r>
              <a:rPr lang="es-ES" smtClean="0"/>
              <a:t>Haga clic en el icono para agregar una tabla</a:t>
            </a:r>
            <a:endParaRPr lang="es-ES"/>
          </a:p>
        </p:txBody>
      </p:sp>
      <p:sp>
        <p:nvSpPr>
          <p:cNvPr id="4" name="3 Marcador de fecha"/>
          <p:cNvSpPr>
            <a:spLocks noGrp="1"/>
          </p:cNvSpPr>
          <p:nvPr>
            <p:ph type="dt" sz="half" idx="10"/>
          </p:nvPr>
        </p:nvSpPr>
        <p:spPr>
          <a:xfrm>
            <a:off x="457200" y="6400800"/>
            <a:ext cx="2133600" cy="320675"/>
          </a:xfrm>
        </p:spPr>
        <p:txBody>
          <a:bodyPr/>
          <a:lstStyle>
            <a:lvl1pPr>
              <a:defRPr/>
            </a:lvl1pPr>
          </a:lstStyle>
          <a:p>
            <a:endParaRPr lang="en-US"/>
          </a:p>
        </p:txBody>
      </p:sp>
      <p:sp>
        <p:nvSpPr>
          <p:cNvPr id="5" name="4 Marcador de pie de página"/>
          <p:cNvSpPr>
            <a:spLocks noGrp="1"/>
          </p:cNvSpPr>
          <p:nvPr>
            <p:ph type="ftr" sz="quarter" idx="11"/>
          </p:nvPr>
        </p:nvSpPr>
        <p:spPr>
          <a:xfrm>
            <a:off x="3124200" y="6400800"/>
            <a:ext cx="2895600" cy="320675"/>
          </a:xfrm>
        </p:spPr>
        <p:txBody>
          <a:bodyPr/>
          <a:lstStyle>
            <a:lvl1pPr>
              <a:defRPr/>
            </a:lvl1pPr>
          </a:lstStyle>
          <a:p>
            <a:endParaRPr lang="en-US"/>
          </a:p>
        </p:txBody>
      </p:sp>
      <p:sp>
        <p:nvSpPr>
          <p:cNvPr id="6" name="5 Marcador de número de diapositiva"/>
          <p:cNvSpPr>
            <a:spLocks noGrp="1"/>
          </p:cNvSpPr>
          <p:nvPr>
            <p:ph type="sldNum" sz="quarter" idx="12"/>
          </p:nvPr>
        </p:nvSpPr>
        <p:spPr>
          <a:xfrm>
            <a:off x="6553200" y="6400800"/>
            <a:ext cx="2133600" cy="320675"/>
          </a:xfrm>
        </p:spPr>
        <p:txBody>
          <a:bodyPr/>
          <a:lstStyle>
            <a:lvl1pPr>
              <a:defRPr/>
            </a:lvl1pPr>
          </a:lstStyle>
          <a:p>
            <a:fld id="{C49B11AB-64A2-4244-942C-390E2CD3C171}" type="slidenum">
              <a:rPr lang="en-US"/>
              <a:pPr/>
              <a:t>‹Nº›</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BBAF976F-E30D-4F0B-A921-28E37BFDC0BF}" type="slidenum">
              <a:rPr lang="en-US"/>
              <a:pPr/>
              <a:t>‹Nº›</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D3F1BB3D-7E97-4746-A154-092359C69925}" type="slidenum">
              <a:rPr lang="en-US"/>
              <a:pPr/>
              <a:t>‹Nº›</a:t>
            </a:fld>
            <a:endParaRPr 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2954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2954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4735954D-C18A-45B4-AA65-8F03543A1EFE}" type="slidenum">
              <a:rPr lang="en-US"/>
              <a:pPr/>
              <a:t>‹Nº›</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65A589F1-C34E-4797-BFC4-096CCDDC92A7}" type="slidenum">
              <a:rPr lang="en-US"/>
              <a:pPr/>
              <a:t>‹Nº›</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3D59C6A2-9ABA-4FC5-863C-5794E700B6AC}" type="slidenum">
              <a:rPr lang="en-US"/>
              <a:pPr/>
              <a:t>‹Nº›</a:t>
            </a:fld>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9CFDA69B-71E4-492A-A33B-9C48202516B8}" type="slidenum">
              <a:rPr lang="en-US"/>
              <a:pPr/>
              <a:t>‹Nº›</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575FEAB6-2DFD-458C-AE71-7F9229C2D7F6}" type="slidenum">
              <a:rPr lang="en-US"/>
              <a:pPr/>
              <a:t>‹Nº›</a:t>
            </a:fld>
            <a:endParaRPr 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50E52809-AD1D-4FA1-A90B-D9986FBAACD6}" type="slidenum">
              <a:rPr lang="en-US"/>
              <a:pPr/>
              <a:t>‹Nº›</a:t>
            </a:fld>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3" name="Rectangle 29"/>
          <p:cNvSpPr>
            <a:spLocks noChangeArrowheads="1"/>
          </p:cNvSpPr>
          <p:nvPr/>
        </p:nvSpPr>
        <p:spPr bwMode="gray">
          <a:xfrm>
            <a:off x="1447800" y="561975"/>
            <a:ext cx="7696200" cy="646113"/>
          </a:xfrm>
          <a:prstGeom prst="rect">
            <a:avLst/>
          </a:prstGeom>
          <a:solidFill>
            <a:schemeClr val="tx1"/>
          </a:solidFill>
          <a:ln w="9525">
            <a:solidFill>
              <a:schemeClr val="tx1"/>
            </a:solidFill>
            <a:miter lim="800000"/>
            <a:headEnd/>
            <a:tailEnd/>
          </a:ln>
          <a:effectLst/>
        </p:spPr>
        <p:txBody>
          <a:bodyPr wrap="none" anchor="ctr"/>
          <a:lstStyle/>
          <a:p>
            <a:endParaRPr lang="es-ES"/>
          </a:p>
        </p:txBody>
      </p:sp>
      <p:sp>
        <p:nvSpPr>
          <p:cNvPr id="1054" name="Rectangle 30"/>
          <p:cNvSpPr>
            <a:spLocks noChangeArrowheads="1"/>
          </p:cNvSpPr>
          <p:nvPr/>
        </p:nvSpPr>
        <p:spPr bwMode="ltGray">
          <a:xfrm>
            <a:off x="0" y="558800"/>
            <a:ext cx="1447800" cy="660400"/>
          </a:xfrm>
          <a:prstGeom prst="rect">
            <a:avLst/>
          </a:prstGeom>
          <a:solidFill>
            <a:schemeClr val="tx2"/>
          </a:solidFill>
          <a:ln w="9525">
            <a:noFill/>
            <a:miter lim="800000"/>
            <a:headEnd/>
            <a:tailEnd/>
          </a:ln>
          <a:effectLst/>
        </p:spPr>
        <p:txBody>
          <a:bodyPr wrap="none" anchor="ctr"/>
          <a:lstStyle/>
          <a:p>
            <a:endParaRPr lang="es-ES"/>
          </a:p>
        </p:txBody>
      </p:sp>
      <p:pic>
        <p:nvPicPr>
          <p:cNvPr id="1055" name="Picture 31" descr="glabal"/>
          <p:cNvPicPr>
            <a:picLocks noChangeAspect="1" noChangeArrowheads="1"/>
          </p:cNvPicPr>
          <p:nvPr/>
        </p:nvPicPr>
        <p:blipFill>
          <a:blip r:embed="rId14" cstate="print"/>
          <a:srcRect/>
          <a:stretch>
            <a:fillRect/>
          </a:stretch>
        </p:blipFill>
        <p:spPr bwMode="gray">
          <a:xfrm>
            <a:off x="7924800" y="304800"/>
            <a:ext cx="1093788" cy="1123950"/>
          </a:xfrm>
          <a:prstGeom prst="rect">
            <a:avLst/>
          </a:prstGeom>
          <a:noFill/>
        </p:spPr>
      </p:pic>
      <p:sp>
        <p:nvSpPr>
          <p:cNvPr id="1056" name="AutoShape 32"/>
          <p:cNvSpPr>
            <a:spLocks noChangeArrowheads="1"/>
          </p:cNvSpPr>
          <p:nvPr/>
        </p:nvSpPr>
        <p:spPr bwMode="gray">
          <a:xfrm rot="-37800000">
            <a:off x="239713" y="185738"/>
            <a:ext cx="381000" cy="228600"/>
          </a:xfrm>
          <a:prstGeom prst="triangle">
            <a:avLst>
              <a:gd name="adj" fmla="val 50000"/>
            </a:avLst>
          </a:prstGeom>
          <a:solidFill>
            <a:schemeClr val="bg2"/>
          </a:solidFill>
          <a:ln w="9525">
            <a:noFill/>
            <a:miter lim="800000"/>
            <a:headEnd/>
            <a:tailEnd/>
          </a:ln>
          <a:effectLst/>
        </p:spPr>
        <p:txBody>
          <a:bodyPr wrap="none" anchor="ctr"/>
          <a:lstStyle/>
          <a:p>
            <a:endParaRPr lang="es-ES"/>
          </a:p>
        </p:txBody>
      </p:sp>
      <p:sp>
        <p:nvSpPr>
          <p:cNvPr id="1057" name="AutoShape 33"/>
          <p:cNvSpPr>
            <a:spLocks noChangeArrowheads="1"/>
          </p:cNvSpPr>
          <p:nvPr/>
        </p:nvSpPr>
        <p:spPr bwMode="gray">
          <a:xfrm rot="-37800000">
            <a:off x="544513" y="185738"/>
            <a:ext cx="381000" cy="228600"/>
          </a:xfrm>
          <a:prstGeom prst="triangle">
            <a:avLst>
              <a:gd name="adj" fmla="val 50000"/>
            </a:avLst>
          </a:prstGeom>
          <a:solidFill>
            <a:schemeClr val="bg2">
              <a:alpha val="84000"/>
            </a:schemeClr>
          </a:solidFill>
          <a:ln w="9525">
            <a:noFill/>
            <a:miter lim="800000"/>
            <a:headEnd/>
            <a:tailEnd/>
          </a:ln>
          <a:effectLst/>
        </p:spPr>
        <p:txBody>
          <a:bodyPr wrap="none" anchor="ctr"/>
          <a:lstStyle/>
          <a:p>
            <a:endParaRPr lang="es-ES"/>
          </a:p>
        </p:txBody>
      </p:sp>
      <p:sp>
        <p:nvSpPr>
          <p:cNvPr id="1058" name="AutoShape 34"/>
          <p:cNvSpPr>
            <a:spLocks noChangeArrowheads="1"/>
          </p:cNvSpPr>
          <p:nvPr/>
        </p:nvSpPr>
        <p:spPr bwMode="gray">
          <a:xfrm rot="-37800000">
            <a:off x="849313" y="185738"/>
            <a:ext cx="381000" cy="228600"/>
          </a:xfrm>
          <a:prstGeom prst="triangle">
            <a:avLst>
              <a:gd name="adj" fmla="val 50000"/>
            </a:avLst>
          </a:prstGeom>
          <a:solidFill>
            <a:schemeClr val="bg2">
              <a:alpha val="56000"/>
            </a:schemeClr>
          </a:solidFill>
          <a:ln w="9525">
            <a:noFill/>
            <a:miter lim="800000"/>
            <a:headEnd/>
            <a:tailEnd/>
          </a:ln>
          <a:effectLst/>
        </p:spPr>
        <p:txBody>
          <a:bodyPr wrap="none" anchor="ctr"/>
          <a:lstStyle/>
          <a:p>
            <a:endParaRPr lang="es-ES"/>
          </a:p>
        </p:txBody>
      </p:sp>
      <p:sp>
        <p:nvSpPr>
          <p:cNvPr id="1059" name="AutoShape 35"/>
          <p:cNvSpPr>
            <a:spLocks noChangeArrowheads="1"/>
          </p:cNvSpPr>
          <p:nvPr/>
        </p:nvSpPr>
        <p:spPr bwMode="gray">
          <a:xfrm rot="-37800000">
            <a:off x="1154113" y="185738"/>
            <a:ext cx="381000" cy="228600"/>
          </a:xfrm>
          <a:prstGeom prst="triangle">
            <a:avLst>
              <a:gd name="adj" fmla="val 50000"/>
            </a:avLst>
          </a:prstGeom>
          <a:solidFill>
            <a:schemeClr val="bg2">
              <a:alpha val="27000"/>
            </a:schemeClr>
          </a:solidFill>
          <a:ln w="9525">
            <a:noFill/>
            <a:miter lim="800000"/>
            <a:headEnd/>
            <a:tailEnd/>
          </a:ln>
          <a:effectLst/>
        </p:spPr>
        <p:txBody>
          <a:bodyPr wrap="none" anchor="ctr"/>
          <a:lstStyle/>
          <a:p>
            <a:endParaRPr lang="es-ES"/>
          </a:p>
        </p:txBody>
      </p:sp>
      <p:sp>
        <p:nvSpPr>
          <p:cNvPr id="1027" name="Rectangle 3"/>
          <p:cNvSpPr>
            <a:spLocks noGrp="1" noChangeArrowheads="1"/>
          </p:cNvSpPr>
          <p:nvPr>
            <p:ph type="body" idx="1"/>
          </p:nvPr>
        </p:nvSpPr>
        <p:spPr bwMode="auto">
          <a:xfrm>
            <a:off x="457200" y="1295400"/>
            <a:ext cx="8229600" cy="502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896224F-AA8E-47BA-AE1E-08B70E8866A1}" type="slidenum">
              <a:rPr lang="en-US"/>
              <a:pPr/>
              <a:t>‹Nº›</a:t>
            </a:fld>
            <a:endParaRPr lang="en-US"/>
          </a:p>
        </p:txBody>
      </p:sp>
      <p:sp>
        <p:nvSpPr>
          <p:cNvPr id="1026" name="Rectangle 2"/>
          <p:cNvSpPr>
            <a:spLocks noGrp="1" noChangeArrowheads="1"/>
          </p:cNvSpPr>
          <p:nvPr>
            <p:ph type="title"/>
          </p:nvPr>
        </p:nvSpPr>
        <p:spPr bwMode="white">
          <a:xfrm>
            <a:off x="1885950" y="590550"/>
            <a:ext cx="5943600" cy="563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61" name="Text Box 37"/>
          <p:cNvSpPr txBox="1">
            <a:spLocks noChangeArrowheads="1"/>
          </p:cNvSpPr>
          <p:nvPr/>
        </p:nvSpPr>
        <p:spPr bwMode="gray">
          <a:xfrm>
            <a:off x="228600" y="685800"/>
            <a:ext cx="1079500" cy="457200"/>
          </a:xfrm>
          <a:prstGeom prst="rect">
            <a:avLst/>
          </a:prstGeom>
          <a:noFill/>
          <a:ln w="9525">
            <a:noFill/>
            <a:miter lim="800000"/>
            <a:headEnd/>
            <a:tailEnd/>
          </a:ln>
          <a:effectLst/>
        </p:spPr>
        <p:txBody>
          <a:bodyPr>
            <a:spAutoFit/>
          </a:bodyPr>
          <a:lstStyle/>
          <a:p>
            <a:r>
              <a:rPr lang="en-US" sz="2400" b="1">
                <a:solidFill>
                  <a:schemeClr val="bg1"/>
                </a:solidFill>
              </a:rPr>
              <a:t>LOGO</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random/>
  </p:transition>
  <p:txStyles>
    <p:titleStyle>
      <a:lvl1pPr algn="ctr" rtl="0" eaLnBrk="1" fontAlgn="base" hangingPunct="1">
        <a:spcBef>
          <a:spcPct val="0"/>
        </a:spcBef>
        <a:spcAft>
          <a:spcPct val="0"/>
        </a:spcAft>
        <a:defRPr sz="3200" b="1">
          <a:solidFill>
            <a:schemeClr val="bg1"/>
          </a:solidFill>
          <a:latin typeface="+mj-lt"/>
          <a:ea typeface="+mj-ea"/>
          <a:cs typeface="+mj-cs"/>
        </a:defRPr>
      </a:lvl1pPr>
      <a:lvl2pPr algn="ctr" rtl="0" eaLnBrk="1" fontAlgn="base" hangingPunct="1">
        <a:spcBef>
          <a:spcPct val="0"/>
        </a:spcBef>
        <a:spcAft>
          <a:spcPct val="0"/>
        </a:spcAft>
        <a:defRPr sz="3200" b="1">
          <a:solidFill>
            <a:schemeClr val="bg1"/>
          </a:solidFill>
          <a:latin typeface="Arial" charset="0"/>
        </a:defRPr>
      </a:lvl2pPr>
      <a:lvl3pPr algn="ctr" rtl="0" eaLnBrk="1" fontAlgn="base" hangingPunct="1">
        <a:spcBef>
          <a:spcPct val="0"/>
        </a:spcBef>
        <a:spcAft>
          <a:spcPct val="0"/>
        </a:spcAft>
        <a:defRPr sz="3200" b="1">
          <a:solidFill>
            <a:schemeClr val="bg1"/>
          </a:solidFill>
          <a:latin typeface="Arial" charset="0"/>
        </a:defRPr>
      </a:lvl3pPr>
      <a:lvl4pPr algn="ctr" rtl="0" eaLnBrk="1" fontAlgn="base" hangingPunct="1">
        <a:spcBef>
          <a:spcPct val="0"/>
        </a:spcBef>
        <a:spcAft>
          <a:spcPct val="0"/>
        </a:spcAft>
        <a:defRPr sz="3200" b="1">
          <a:solidFill>
            <a:schemeClr val="bg1"/>
          </a:solidFill>
          <a:latin typeface="Arial" charset="0"/>
        </a:defRPr>
      </a:lvl4pPr>
      <a:lvl5pPr algn="ctr" rtl="0" eaLnBrk="1" fontAlgn="base" hangingPunct="1">
        <a:spcBef>
          <a:spcPct val="0"/>
        </a:spcBef>
        <a:spcAft>
          <a:spcPct val="0"/>
        </a:spcAft>
        <a:defRPr sz="3200" b="1">
          <a:solidFill>
            <a:schemeClr val="bg1"/>
          </a:solidFill>
          <a:latin typeface="Arial" charset="0"/>
        </a:defRPr>
      </a:lvl5pPr>
      <a:lvl6pPr marL="457200" algn="ctr" rtl="0" eaLnBrk="1" fontAlgn="base" hangingPunct="1">
        <a:spcBef>
          <a:spcPct val="0"/>
        </a:spcBef>
        <a:spcAft>
          <a:spcPct val="0"/>
        </a:spcAft>
        <a:defRPr sz="3200" b="1">
          <a:solidFill>
            <a:schemeClr val="bg1"/>
          </a:solidFill>
          <a:latin typeface="Arial" charset="0"/>
        </a:defRPr>
      </a:lvl6pPr>
      <a:lvl7pPr marL="914400" algn="ctr" rtl="0" eaLnBrk="1" fontAlgn="base" hangingPunct="1">
        <a:spcBef>
          <a:spcPct val="0"/>
        </a:spcBef>
        <a:spcAft>
          <a:spcPct val="0"/>
        </a:spcAft>
        <a:defRPr sz="3200" b="1">
          <a:solidFill>
            <a:schemeClr val="bg1"/>
          </a:solidFill>
          <a:latin typeface="Arial" charset="0"/>
        </a:defRPr>
      </a:lvl7pPr>
      <a:lvl8pPr marL="1371600" algn="ctr" rtl="0" eaLnBrk="1" fontAlgn="base" hangingPunct="1">
        <a:spcBef>
          <a:spcPct val="0"/>
        </a:spcBef>
        <a:spcAft>
          <a:spcPct val="0"/>
        </a:spcAft>
        <a:defRPr sz="3200" b="1">
          <a:solidFill>
            <a:schemeClr val="bg1"/>
          </a:solidFill>
          <a:latin typeface="Arial" charset="0"/>
        </a:defRPr>
      </a:lvl8pPr>
      <a:lvl9pPr marL="1828800" algn="ctr" rtl="0" eaLnBrk="1" fontAlgn="base" hangingPunct="1">
        <a:spcBef>
          <a:spcPct val="0"/>
        </a:spcBef>
        <a:spcAft>
          <a:spcPct val="0"/>
        </a:spcAft>
        <a:defRPr sz="3200" b="1">
          <a:solidFill>
            <a:schemeClr val="bg1"/>
          </a:solidFill>
          <a:latin typeface="Arial"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26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2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2.gi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2.gif"/></Relationships>
</file>

<file path=ppt/slides/_rels/slide4.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1.jpeg"/></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14.jpeg"/><Relationship Id="rId7" Type="http://schemas.openxmlformats.org/officeDocument/2006/relationships/diagramLayout" Target="../diagrams/layout2.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Data" Target="../diagrams/data2.xml"/><Relationship Id="rId5" Type="http://schemas.openxmlformats.org/officeDocument/2006/relationships/image" Target="../media/image11.jpeg"/><Relationship Id="rId10" Type="http://schemas.microsoft.com/office/2007/relationships/diagramDrawing" Target="../diagrams/drawing2.xml"/><Relationship Id="rId4" Type="http://schemas.openxmlformats.org/officeDocument/2006/relationships/image" Target="../media/image12.gif"/><Relationship Id="rId9" Type="http://schemas.openxmlformats.org/officeDocument/2006/relationships/diagramColors" Target="../diagrams/colors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2.gif"/><Relationship Id="rId7" Type="http://schemas.openxmlformats.org/officeDocument/2006/relationships/diagramQuickStyle" Target="../diagrams/quickStyle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1.jpe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5.jpe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11.jpeg"/><Relationship Id="rId4" Type="http://schemas.openxmlformats.org/officeDocument/2006/relationships/diagramData" Target="../diagrams/data4.xml"/><Relationship Id="rId9" Type="http://schemas.openxmlformats.org/officeDocument/2006/relationships/image" Target="../media/image12.gif"/></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16.jpeg"/><Relationship Id="rId7" Type="http://schemas.openxmlformats.org/officeDocument/2006/relationships/diagramLayout" Target="../diagrams/layout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Data" Target="../diagrams/data5.xml"/><Relationship Id="rId5" Type="http://schemas.openxmlformats.org/officeDocument/2006/relationships/image" Target="../media/image11.jpeg"/><Relationship Id="rId10" Type="http://schemas.microsoft.com/office/2007/relationships/diagramDrawing" Target="../diagrams/drawing5.xml"/><Relationship Id="rId4" Type="http://schemas.openxmlformats.org/officeDocument/2006/relationships/image" Target="../media/image12.gif"/><Relationship Id="rId9" Type="http://schemas.openxmlformats.org/officeDocument/2006/relationships/diagramColors" Target="../diagrams/colors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547664" y="1268760"/>
            <a:ext cx="6172200" cy="1241425"/>
          </a:xfrm>
        </p:spPr>
        <p:txBody>
          <a:bodyPr/>
          <a:lstStyle/>
          <a:p>
            <a:r>
              <a:rPr lang="en-US" dirty="0" err="1" smtClean="0"/>
              <a:t>Desarrollo</a:t>
            </a:r>
            <a:r>
              <a:rPr lang="en-US" dirty="0" smtClean="0"/>
              <a:t> </a:t>
            </a:r>
            <a:r>
              <a:rPr lang="es-CO" dirty="0" smtClean="0"/>
              <a:t>en niños de 8 a 9 años</a:t>
            </a:r>
            <a:endParaRPr lang="en-US" dirty="0">
              <a:solidFill>
                <a:schemeClr val="tx1"/>
              </a:solidFill>
            </a:endParaRPr>
          </a:p>
        </p:txBody>
      </p:sp>
      <p:sp>
        <p:nvSpPr>
          <p:cNvPr id="2051" name="Rectangle 3"/>
          <p:cNvSpPr>
            <a:spLocks noGrp="1" noChangeArrowheads="1"/>
          </p:cNvSpPr>
          <p:nvPr>
            <p:ph type="subTitle" idx="1"/>
          </p:nvPr>
        </p:nvSpPr>
        <p:spPr>
          <a:xfrm>
            <a:off x="1403648" y="2924944"/>
            <a:ext cx="5760640" cy="576064"/>
          </a:xfrm>
        </p:spPr>
        <p:style>
          <a:lnRef idx="0">
            <a:schemeClr val="accent4"/>
          </a:lnRef>
          <a:fillRef idx="3">
            <a:schemeClr val="accent4"/>
          </a:fillRef>
          <a:effectRef idx="3">
            <a:schemeClr val="accent4"/>
          </a:effectRef>
          <a:fontRef idx="minor">
            <a:schemeClr val="lt1"/>
          </a:fontRef>
        </p:style>
        <p:txBody>
          <a:bodyPr/>
          <a:lstStyle/>
          <a:p>
            <a:pPr>
              <a:lnSpc>
                <a:spcPct val="90000"/>
              </a:lnSpc>
            </a:pPr>
            <a:r>
              <a:rPr lang="en-US" sz="1800" b="1" dirty="0" smtClean="0"/>
              <a:t>El </a:t>
            </a:r>
            <a:r>
              <a:rPr lang="en-US" sz="1800" b="1" dirty="0" err="1" smtClean="0"/>
              <a:t>aporte</a:t>
            </a:r>
            <a:r>
              <a:rPr lang="en-US" sz="1800" b="1" dirty="0" smtClean="0"/>
              <a:t> de la </a:t>
            </a:r>
            <a:r>
              <a:rPr lang="en-US" sz="1800" b="1" dirty="0" err="1" smtClean="0"/>
              <a:t>Natación</a:t>
            </a:r>
            <a:r>
              <a:rPr lang="en-US" sz="1800" b="1" dirty="0" smtClean="0"/>
              <a:t> </a:t>
            </a:r>
            <a:r>
              <a:rPr lang="en-US" sz="1800" b="1" dirty="0" err="1" smtClean="0"/>
              <a:t>como</a:t>
            </a:r>
            <a:r>
              <a:rPr lang="en-US" sz="1800" b="1" dirty="0" smtClean="0"/>
              <a:t> </a:t>
            </a:r>
            <a:r>
              <a:rPr lang="en-US" sz="1800" b="1" dirty="0" err="1" smtClean="0"/>
              <a:t>medio</a:t>
            </a:r>
            <a:r>
              <a:rPr lang="en-US" sz="1800" b="1" dirty="0" smtClean="0"/>
              <a:t> </a:t>
            </a:r>
            <a:r>
              <a:rPr lang="en-US" sz="1800" b="1" dirty="0" err="1" smtClean="0"/>
              <a:t>para</a:t>
            </a:r>
            <a:r>
              <a:rPr lang="en-US" sz="1800" b="1" dirty="0" smtClean="0"/>
              <a:t> el </a:t>
            </a:r>
            <a:r>
              <a:rPr lang="en-US" sz="1800" b="1" dirty="0" err="1" smtClean="0"/>
              <a:t>desarrollo</a:t>
            </a:r>
            <a:endParaRPr lang="en-US" sz="1800" b="1" dirty="0"/>
          </a:p>
        </p:txBody>
      </p:sp>
      <p:pic>
        <p:nvPicPr>
          <p:cNvPr id="2052" name="Picture 4" descr="D:\Documents and Settings\SEBASTIAN\Configuración local\Archivos temporales de Internet\Content.IE5\SO226TIQ\MP900425487[1].jpg"/>
          <p:cNvPicPr>
            <a:picLocks noChangeAspect="1" noChangeArrowheads="1"/>
          </p:cNvPicPr>
          <p:nvPr/>
        </p:nvPicPr>
        <p:blipFill>
          <a:blip r:embed="rId3" cstate="print"/>
          <a:srcRect/>
          <a:stretch>
            <a:fillRect/>
          </a:stretch>
        </p:blipFill>
        <p:spPr bwMode="auto">
          <a:xfrm>
            <a:off x="0" y="3429000"/>
            <a:ext cx="3203848" cy="1872208"/>
          </a:xfrm>
          <a:prstGeom prst="rect">
            <a:avLst/>
          </a:prstGeom>
          <a:noFill/>
        </p:spPr>
      </p:pic>
      <p:pic>
        <p:nvPicPr>
          <p:cNvPr id="2053" name="Picture 5" descr="D:\Documents and Settings\SEBASTIAN\Configuración local\Archivos temporales de Internet\Content.IE5\OMFV7U7N\MP900422793[1].jpg"/>
          <p:cNvPicPr>
            <a:picLocks noChangeAspect="1" noChangeArrowheads="1"/>
          </p:cNvPicPr>
          <p:nvPr/>
        </p:nvPicPr>
        <p:blipFill>
          <a:blip r:embed="rId4" cstate="print"/>
          <a:srcRect/>
          <a:stretch>
            <a:fillRect/>
          </a:stretch>
        </p:blipFill>
        <p:spPr bwMode="auto">
          <a:xfrm>
            <a:off x="3203848" y="3429000"/>
            <a:ext cx="3816424" cy="1872208"/>
          </a:xfrm>
          <a:prstGeom prst="rect">
            <a:avLst/>
          </a:prstGeom>
          <a:noFill/>
        </p:spPr>
      </p:pic>
      <p:pic>
        <p:nvPicPr>
          <p:cNvPr id="2054" name="Picture 6" descr="D:\Documents and Settings\SEBASTIAN\Configuración local\Archivos temporales de Internet\Content.IE5\SO226TIQ\MP900439482[1].jpg"/>
          <p:cNvPicPr>
            <a:picLocks noChangeAspect="1" noChangeArrowheads="1"/>
          </p:cNvPicPr>
          <p:nvPr/>
        </p:nvPicPr>
        <p:blipFill>
          <a:blip r:embed="rId5" cstate="print"/>
          <a:srcRect/>
          <a:stretch>
            <a:fillRect/>
          </a:stretch>
        </p:blipFill>
        <p:spPr bwMode="auto">
          <a:xfrm>
            <a:off x="7020272" y="3429000"/>
            <a:ext cx="2123728" cy="1944216"/>
          </a:xfrm>
          <a:prstGeom prst="rect">
            <a:avLst/>
          </a:prstGeom>
          <a:noFill/>
        </p:spPr>
      </p:pic>
      <p:pic>
        <p:nvPicPr>
          <p:cNvPr id="9" name="8 Imagen" descr="escudo.gif"/>
          <p:cNvPicPr>
            <a:picLocks noChangeAspect="1"/>
          </p:cNvPicPr>
          <p:nvPr/>
        </p:nvPicPr>
        <p:blipFill>
          <a:blip r:embed="rId6" cstate="print"/>
          <a:stretch>
            <a:fillRect/>
          </a:stretch>
        </p:blipFill>
        <p:spPr>
          <a:xfrm>
            <a:off x="251520" y="0"/>
            <a:ext cx="1619250" cy="2647950"/>
          </a:xfrm>
          <a:prstGeom prst="rect">
            <a:avLst/>
          </a:prstGeom>
          <a:ln>
            <a:noFill/>
          </a:ln>
          <a:effectLst>
            <a:outerShdw blurRad="292100" dist="139700" dir="2700000" algn="tl" rotWithShape="0">
              <a:srgbClr val="333333">
                <a:alpha val="65000"/>
              </a:srgbClr>
            </a:outerShdw>
          </a:effectLst>
        </p:spPr>
      </p:pic>
      <p:pic>
        <p:nvPicPr>
          <p:cNvPr id="10" name="9 Imagen" descr="escudo facultad.jpg"/>
          <p:cNvPicPr>
            <a:picLocks noChangeAspect="1"/>
          </p:cNvPicPr>
          <p:nvPr/>
        </p:nvPicPr>
        <p:blipFill>
          <a:blip r:embed="rId7" cstate="print"/>
          <a:stretch>
            <a:fillRect/>
          </a:stretch>
        </p:blipFill>
        <p:spPr>
          <a:xfrm>
            <a:off x="3851920" y="5214938"/>
            <a:ext cx="1643063" cy="1643062"/>
          </a:xfrm>
          <a:prstGeom prst="rect">
            <a:avLst/>
          </a:prstGeom>
          <a:ln>
            <a:noFill/>
          </a:ln>
          <a:effectLst>
            <a:outerShdw blurRad="292100" dist="139700" dir="2700000" algn="tl" rotWithShape="0">
              <a:srgbClr val="333333">
                <a:alpha val="65000"/>
              </a:srgbClr>
            </a:outerShdw>
          </a:effectLst>
        </p:spPr>
      </p:pic>
      <p:pic>
        <p:nvPicPr>
          <p:cNvPr id="11" name="Picture 6" descr="LogoDep"/>
          <p:cNvPicPr>
            <a:picLocks noChangeAspect="1" noChangeArrowheads="1"/>
          </p:cNvPicPr>
          <p:nvPr/>
        </p:nvPicPr>
        <p:blipFill>
          <a:blip r:embed="rId8" cstate="print"/>
          <a:srcRect/>
          <a:stretch>
            <a:fillRect/>
          </a:stretch>
        </p:blipFill>
        <p:spPr bwMode="auto">
          <a:xfrm>
            <a:off x="7380312" y="1628800"/>
            <a:ext cx="1525587" cy="17145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D:\Documents and Settings\SEBASTIAN\Configuración local\Archivos temporales de Internet\Content.IE5\MNPUP2UD\MP900408960[1].jpg"/>
          <p:cNvPicPr>
            <a:picLocks noChangeAspect="1" noChangeArrowheads="1"/>
          </p:cNvPicPr>
          <p:nvPr/>
        </p:nvPicPr>
        <p:blipFill>
          <a:blip r:embed="rId3" cstate="print"/>
          <a:srcRect/>
          <a:stretch>
            <a:fillRect/>
          </a:stretch>
        </p:blipFill>
        <p:spPr bwMode="auto">
          <a:xfrm>
            <a:off x="0" y="1196752"/>
            <a:ext cx="9144000" cy="5661249"/>
          </a:xfrm>
          <a:prstGeom prst="rect">
            <a:avLst/>
          </a:prstGeom>
          <a:noFill/>
        </p:spPr>
      </p:pic>
      <p:sp>
        <p:nvSpPr>
          <p:cNvPr id="2" name="1 Título"/>
          <p:cNvSpPr>
            <a:spLocks noGrp="1"/>
          </p:cNvSpPr>
          <p:nvPr>
            <p:ph type="title"/>
          </p:nvPr>
        </p:nvSpPr>
        <p:spPr/>
        <p:txBody>
          <a:bodyPr/>
          <a:lstStyle/>
          <a:p>
            <a:r>
              <a:rPr lang="es-ES" dirty="0" smtClean="0"/>
              <a:t>Aporte de la Natación</a:t>
            </a:r>
            <a:endParaRPr lang="es-ES" dirty="0"/>
          </a:p>
        </p:txBody>
      </p:sp>
      <p:sp>
        <p:nvSpPr>
          <p:cNvPr id="3" name="2 Marcador de contenido"/>
          <p:cNvSpPr>
            <a:spLocks noGrp="1"/>
          </p:cNvSpPr>
          <p:nvPr>
            <p:ph idx="1"/>
          </p:nvPr>
        </p:nvSpPr>
        <p:spPr>
          <a:xfrm>
            <a:off x="467544" y="1340768"/>
            <a:ext cx="8229600" cy="5055840"/>
          </a:xfrm>
        </p:spPr>
        <p:txBody>
          <a:bodyPr/>
          <a:lstStyle/>
          <a:p>
            <a:endParaRPr lang="es-ES" dirty="0" smtClean="0"/>
          </a:p>
          <a:p>
            <a:pPr>
              <a:buNone/>
            </a:pPr>
            <a:endParaRPr lang="es-ES" dirty="0"/>
          </a:p>
        </p:txBody>
      </p:sp>
      <p:pic>
        <p:nvPicPr>
          <p:cNvPr id="5" name="4 Imagen" descr="escudo.gif"/>
          <p:cNvPicPr>
            <a:picLocks noChangeAspect="1"/>
          </p:cNvPicPr>
          <p:nvPr/>
        </p:nvPicPr>
        <p:blipFill>
          <a:blip r:embed="rId4" cstate="print"/>
          <a:stretch>
            <a:fillRect/>
          </a:stretch>
        </p:blipFill>
        <p:spPr>
          <a:xfrm>
            <a:off x="179512" y="404664"/>
            <a:ext cx="1224136" cy="1426406"/>
          </a:xfrm>
          <a:prstGeom prst="rect">
            <a:avLst/>
          </a:prstGeom>
          <a:solidFill>
            <a:schemeClr val="bg1"/>
          </a:solidFill>
          <a:ln>
            <a:noFill/>
          </a:ln>
          <a:effectLst>
            <a:softEdge rad="112500"/>
          </a:effectLst>
        </p:spPr>
      </p:pic>
      <p:pic>
        <p:nvPicPr>
          <p:cNvPr id="6" name="Picture 6" descr="LogoDep"/>
          <p:cNvPicPr>
            <a:picLocks noChangeAspect="1" noChangeArrowheads="1"/>
          </p:cNvPicPr>
          <p:nvPr/>
        </p:nvPicPr>
        <p:blipFill>
          <a:blip r:embed="rId5" cstate="print"/>
          <a:srcRect/>
          <a:stretch>
            <a:fillRect/>
          </a:stretch>
        </p:blipFill>
        <p:spPr bwMode="auto">
          <a:xfrm>
            <a:off x="7812360" y="260648"/>
            <a:ext cx="1331640" cy="1285884"/>
          </a:xfrm>
          <a:prstGeom prst="rect">
            <a:avLst/>
          </a:prstGeom>
          <a:ln>
            <a:noFill/>
          </a:ln>
          <a:effectLst>
            <a:softEdge rad="112500"/>
          </a:effectLst>
        </p:spPr>
      </p:pic>
      <p:sp>
        <p:nvSpPr>
          <p:cNvPr id="7" name="6 Explosión 2"/>
          <p:cNvSpPr/>
          <p:nvPr/>
        </p:nvSpPr>
        <p:spPr>
          <a:xfrm>
            <a:off x="899592" y="1412776"/>
            <a:ext cx="3816424" cy="1800200"/>
          </a:xfrm>
          <a:prstGeom prst="irregularSeal2">
            <a:avLst/>
          </a:prstGeom>
        </p:spPr>
        <p:style>
          <a:lnRef idx="1">
            <a:schemeClr val="accent1"/>
          </a:lnRef>
          <a:fillRef idx="1002">
            <a:schemeClr val="dk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rPr>
              <a:t>Beneficios</a:t>
            </a:r>
            <a:endParaRPr lang="es-ES" b="1" spc="150" dirty="0">
              <a:ln w="11430"/>
              <a:solidFill>
                <a:srgbClr val="F8F8F8"/>
              </a:solidFill>
            </a:endParaRPr>
          </a:p>
        </p:txBody>
      </p:sp>
      <p:sp>
        <p:nvSpPr>
          <p:cNvPr id="8" name="7 Explosión 2"/>
          <p:cNvSpPr/>
          <p:nvPr/>
        </p:nvSpPr>
        <p:spPr>
          <a:xfrm>
            <a:off x="5111552" y="1340768"/>
            <a:ext cx="4032448" cy="2304256"/>
          </a:xfrm>
          <a:prstGeom prst="irregularSeal2">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b="1" dirty="0" smtClean="0"/>
              <a:t>Aportes al desarrollo físico</a:t>
            </a:r>
            <a:endParaRPr lang="es-ES" dirty="0" smtClean="0"/>
          </a:p>
        </p:txBody>
      </p:sp>
      <p:sp>
        <p:nvSpPr>
          <p:cNvPr id="9" name="8 Explosión 2"/>
          <p:cNvSpPr/>
          <p:nvPr/>
        </p:nvSpPr>
        <p:spPr>
          <a:xfrm>
            <a:off x="0" y="3284984"/>
            <a:ext cx="4032448" cy="2232248"/>
          </a:xfrm>
          <a:prstGeom prst="irregularSeal2">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ES" b="1" dirty="0" smtClean="0"/>
              <a:t>Aportes al desarrollo Psicológico</a:t>
            </a:r>
            <a:endParaRPr lang="es-ES" dirty="0" smtClean="0"/>
          </a:p>
        </p:txBody>
      </p:sp>
      <p:sp>
        <p:nvSpPr>
          <p:cNvPr id="10" name="9 Explosión 2"/>
          <p:cNvSpPr/>
          <p:nvPr/>
        </p:nvSpPr>
        <p:spPr>
          <a:xfrm>
            <a:off x="5111552" y="3284984"/>
            <a:ext cx="4032448" cy="2088232"/>
          </a:xfrm>
          <a:prstGeom prst="irregularSeal2">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ES" b="1" dirty="0" smtClean="0"/>
              <a:t>Aportes en el Ámbito social</a:t>
            </a:r>
            <a:endParaRPr lang="es-ES" dirty="0" smtClean="0"/>
          </a:p>
        </p:txBody>
      </p:sp>
      <p:sp>
        <p:nvSpPr>
          <p:cNvPr id="11" name="10 Explosión 1"/>
          <p:cNvSpPr/>
          <p:nvPr/>
        </p:nvSpPr>
        <p:spPr>
          <a:xfrm>
            <a:off x="2987824" y="4797152"/>
            <a:ext cx="3096344" cy="1728192"/>
          </a:xfrm>
          <a:prstGeom prst="irregularSeal1">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ES" b="1" dirty="0" smtClean="0"/>
              <a:t>Estilo de vida saludable</a:t>
            </a:r>
            <a:endParaRPr lang="es-ES"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78850"/>
                                        </p:tgtEl>
                                        <p:attrNameLst>
                                          <p:attrName>style.visibility</p:attrName>
                                        </p:attrNameLst>
                                      </p:cBhvr>
                                      <p:to>
                                        <p:strVal val="visible"/>
                                      </p:to>
                                    </p:set>
                                    <p:animEffect transition="in" filter="wedge">
                                      <p:cBhvr>
                                        <p:cTn id="7" dur="2000"/>
                                        <p:tgtEl>
                                          <p:spTgt spid="7885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4)">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4" presetClass="entr" presetSubtype="0" accel="10000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strVal val="#ppt_w*0.05"/>
                                          </p:val>
                                        </p:tav>
                                        <p:tav tm="100000">
                                          <p:val>
                                            <p:strVal val="#ppt_w"/>
                                          </p:val>
                                        </p:tav>
                                      </p:tavLst>
                                    </p:anim>
                                    <p:anim calcmode="lin" valueType="num">
                                      <p:cBhvr>
                                        <p:cTn id="18" dur="500" fill="hold"/>
                                        <p:tgtEl>
                                          <p:spTgt spid="8"/>
                                        </p:tgtEl>
                                        <p:attrNameLst>
                                          <p:attrName>ppt_h</p:attrName>
                                        </p:attrNameLst>
                                      </p:cBhvr>
                                      <p:tavLst>
                                        <p:tav tm="0">
                                          <p:val>
                                            <p:strVal val="#ppt_h"/>
                                          </p:val>
                                        </p:tav>
                                        <p:tav tm="100000">
                                          <p:val>
                                            <p:strVal val="#ppt_h"/>
                                          </p:val>
                                        </p:tav>
                                      </p:tavLst>
                                    </p:anim>
                                    <p:anim calcmode="lin" valueType="num">
                                      <p:cBhvr>
                                        <p:cTn id="19" dur="500" fill="hold"/>
                                        <p:tgtEl>
                                          <p:spTgt spid="8"/>
                                        </p:tgtEl>
                                        <p:attrNameLst>
                                          <p:attrName>ppt_x</p:attrName>
                                        </p:attrNameLst>
                                      </p:cBhvr>
                                      <p:tavLst>
                                        <p:tav tm="0">
                                          <p:val>
                                            <p:strVal val="#ppt_x-.2"/>
                                          </p:val>
                                        </p:tav>
                                        <p:tav tm="100000">
                                          <p:val>
                                            <p:strVal val="#ppt_x"/>
                                          </p:val>
                                        </p:tav>
                                      </p:tavLst>
                                    </p:anim>
                                    <p:anim calcmode="lin" valueType="num">
                                      <p:cBhvr>
                                        <p:cTn id="20" dur="500" fill="hold"/>
                                        <p:tgtEl>
                                          <p:spTgt spid="8"/>
                                        </p:tgtEl>
                                        <p:attrNameLst>
                                          <p:attrName>ppt_y</p:attrName>
                                        </p:attrNameLst>
                                      </p:cBhvr>
                                      <p:tavLst>
                                        <p:tav tm="0">
                                          <p:val>
                                            <p:strVal val="#ppt_y"/>
                                          </p:val>
                                        </p:tav>
                                        <p:tav tm="100000">
                                          <p:val>
                                            <p:strVal val="#ppt_y"/>
                                          </p:val>
                                        </p:tav>
                                      </p:tavLst>
                                    </p:anim>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48" presetClass="entr" presetSubtype="0" accel="5000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7"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28" dur="1000" fill="hold"/>
                                        <p:tgtEl>
                                          <p:spTgt spid="9"/>
                                        </p:tgtEl>
                                        <p:attrNameLst>
                                          <p:attrName>ppt_y</p:attrName>
                                        </p:attrNameLst>
                                      </p:cBhvr>
                                      <p:tavLst>
                                        <p:tav tm="0">
                                          <p:val>
                                            <p:strVal val="#ppt_y"/>
                                          </p:val>
                                        </p:tav>
                                        <p:tav tm="100000">
                                          <p:val>
                                            <p:strVal val="#ppt_y"/>
                                          </p:val>
                                        </p:tav>
                                      </p:tavLst>
                                    </p:anim>
                                    <p:animEffect transition="in" filter="fade">
                                      <p:cBhvr>
                                        <p:cTn id="29" dur="10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39" presetClass="entr" presetSubtype="0" accel="10000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10"/>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10"/>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1"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heel(4)">
                                      <p:cBhvr>
                                        <p:cTn id="4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7" name="6 Marcador de contenido"/>
          <p:cNvGraphicFramePr>
            <a:graphicFrameLocks noGrp="1"/>
          </p:cNvGraphicFramePr>
          <p:nvPr>
            <p:ph idx="1"/>
          </p:nvPr>
        </p:nvGraphicFramePr>
        <p:xfrm>
          <a:off x="-2" y="0"/>
          <a:ext cx="9144002" cy="6858000"/>
        </p:xfrm>
        <a:graphic>
          <a:graphicData uri="http://schemas.openxmlformats.org/drawingml/2006/table">
            <a:tbl>
              <a:tblPr firstRow="1" bandRow="1">
                <a:tableStyleId>{793D81CF-94F2-401A-BA57-92F5A7B2D0C5}</a:tableStyleId>
              </a:tblPr>
              <a:tblGrid>
                <a:gridCol w="1306286"/>
                <a:gridCol w="1393508"/>
                <a:gridCol w="1296144"/>
                <a:gridCol w="1229206"/>
                <a:gridCol w="1306286"/>
                <a:gridCol w="1306286"/>
                <a:gridCol w="1306286"/>
              </a:tblGrid>
              <a:tr h="982900">
                <a:tc>
                  <a:txBody>
                    <a:bodyPr/>
                    <a:lstStyle/>
                    <a:p>
                      <a:r>
                        <a:rPr lang="es-ES" sz="1600" dirty="0" smtClean="0"/>
                        <a:t>Desarrollo Físico</a:t>
                      </a:r>
                      <a:r>
                        <a:rPr lang="es-ES" sz="1600" baseline="0" dirty="0" smtClean="0"/>
                        <a:t> </a:t>
                      </a:r>
                      <a:endParaRPr lang="es-ES" sz="1600" dirty="0"/>
                    </a:p>
                  </a:txBody>
                  <a:tcPr/>
                </a:tc>
                <a:tc>
                  <a:txBody>
                    <a:bodyPr/>
                    <a:lstStyle/>
                    <a:p>
                      <a:r>
                        <a:rPr lang="es-ES" sz="1600" dirty="0" smtClean="0"/>
                        <a:t>Desarrollo Cognitivo</a:t>
                      </a:r>
                      <a:endParaRPr lang="es-ES" sz="1600" dirty="0"/>
                    </a:p>
                  </a:txBody>
                  <a:tcPr/>
                </a:tc>
                <a:tc>
                  <a:txBody>
                    <a:bodyPr/>
                    <a:lstStyle/>
                    <a:p>
                      <a:r>
                        <a:rPr lang="es-ES" sz="1600" dirty="0" smtClean="0"/>
                        <a:t>Desarrollo del Lenguaje</a:t>
                      </a:r>
                      <a:endParaRPr lang="es-ES" sz="1600" dirty="0"/>
                    </a:p>
                  </a:txBody>
                  <a:tcPr/>
                </a:tc>
                <a:tc>
                  <a:txBody>
                    <a:bodyPr/>
                    <a:lstStyle/>
                    <a:p>
                      <a:r>
                        <a:rPr lang="es-ES" sz="1600" dirty="0" smtClean="0"/>
                        <a:t>Desarrollo</a:t>
                      </a:r>
                      <a:r>
                        <a:rPr lang="es-ES" sz="1600" baseline="0" dirty="0" smtClean="0"/>
                        <a:t> Emocional</a:t>
                      </a:r>
                      <a:endParaRPr lang="es-E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dirty="0" smtClean="0"/>
                        <a:t>Desarrollo</a:t>
                      </a:r>
                      <a:r>
                        <a:rPr lang="es-ES" sz="1600" baseline="0" dirty="0" smtClean="0"/>
                        <a:t> Social</a:t>
                      </a:r>
                      <a:endParaRPr lang="es-E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dirty="0" smtClean="0"/>
                        <a:t>Desarrollo del Yo</a:t>
                      </a:r>
                    </a:p>
                    <a:p>
                      <a:endParaRPr lang="es-E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dirty="0" smtClean="0"/>
                        <a:t>Desarrollo</a:t>
                      </a:r>
                    </a:p>
                    <a:p>
                      <a:r>
                        <a:rPr lang="es-ES" sz="1600" dirty="0" smtClean="0"/>
                        <a:t> Moral</a:t>
                      </a:r>
                      <a:endParaRPr lang="es-ES" sz="1600" dirty="0"/>
                    </a:p>
                  </a:txBody>
                  <a:tcPr/>
                </a:tc>
              </a:tr>
              <a:tr h="5875100">
                <a:tc>
                  <a:txBody>
                    <a:bodyPr/>
                    <a:lstStyle/>
                    <a:p>
                      <a:r>
                        <a:rPr lang="es-ES" sz="1600" dirty="0" smtClean="0"/>
                        <a:t>Mejor el equilibrio y control del</a:t>
                      </a:r>
                      <a:r>
                        <a:rPr lang="es-ES" sz="1600" baseline="0" dirty="0" smtClean="0"/>
                        <a:t> cuerpo.</a:t>
                      </a:r>
                    </a:p>
                    <a:p>
                      <a:endParaRPr lang="es-ES" sz="1600" baseline="0" dirty="0" smtClean="0"/>
                    </a:p>
                    <a:p>
                      <a:r>
                        <a:rPr lang="es-ES" sz="1600" baseline="0" dirty="0" smtClean="0"/>
                        <a:t>Mejora la velocidad y la capacidad para lanzar</a:t>
                      </a:r>
                      <a:endParaRPr lang="es-ES" sz="1600" dirty="0"/>
                    </a:p>
                  </a:txBody>
                  <a:tcPr/>
                </a:tc>
                <a:tc>
                  <a:txBody>
                    <a:bodyPr/>
                    <a:lstStyle/>
                    <a:p>
                      <a:r>
                        <a:rPr lang="es-ES" sz="1600" dirty="0" smtClean="0"/>
                        <a:t>Comienza la etapa de las operaciones concretas.</a:t>
                      </a:r>
                    </a:p>
                    <a:p>
                      <a:r>
                        <a:rPr lang="es-ES" sz="1600" dirty="0" smtClean="0"/>
                        <a:t>El niño muestra mejor comprensión</a:t>
                      </a:r>
                      <a:r>
                        <a:rPr lang="es-ES" sz="1600" baseline="0" dirty="0" smtClean="0"/>
                        <a:t> de causa y efecto, seriación, inclusión de clase, razonamiento inductivo y conservación</a:t>
                      </a:r>
                    </a:p>
                    <a:p>
                      <a:r>
                        <a:rPr lang="es-ES" sz="1600" dirty="0" smtClean="0"/>
                        <a:t>Los niños practican juegos normales con reglas.</a:t>
                      </a:r>
                      <a:endParaRPr lang="es-ES" sz="1600" dirty="0"/>
                    </a:p>
                  </a:txBody>
                  <a:tcPr/>
                </a:tc>
                <a:tc>
                  <a:txBody>
                    <a:bodyPr/>
                    <a:lstStyle/>
                    <a:p>
                      <a:r>
                        <a:rPr lang="es-ES" sz="1600" dirty="0" smtClean="0"/>
                        <a:t>Mejoran las Habilidades pragmáticas</a:t>
                      </a:r>
                      <a:endParaRPr lang="es-ES" sz="1600" dirty="0"/>
                    </a:p>
                  </a:txBody>
                  <a:tcPr/>
                </a:tc>
                <a:tc>
                  <a:txBody>
                    <a:bodyPr/>
                    <a:lstStyle/>
                    <a:p>
                      <a:r>
                        <a:rPr lang="es-ES" sz="1600" dirty="0" smtClean="0"/>
                        <a:t>El niño adquiere conciencia de su propio orgullo o vergüenza</a:t>
                      </a:r>
                      <a:endParaRPr lang="es-ES" sz="1600" dirty="0"/>
                    </a:p>
                  </a:txBody>
                  <a:tcPr/>
                </a:tc>
                <a:tc>
                  <a:txBody>
                    <a:bodyPr/>
                    <a:lstStyle/>
                    <a:p>
                      <a:r>
                        <a:rPr lang="es-ES" sz="1600" dirty="0" smtClean="0"/>
                        <a:t>El juego rudo</a:t>
                      </a:r>
                      <a:r>
                        <a:rPr lang="es-ES" sz="1600" baseline="0" dirty="0" smtClean="0"/>
                        <a:t> es común entre varones como manera de obtener el dominio</a:t>
                      </a:r>
                      <a:endParaRPr lang="es-ES" sz="1600" dirty="0"/>
                    </a:p>
                  </a:txBody>
                  <a:tcPr/>
                </a:tc>
                <a:tc>
                  <a:txBody>
                    <a:bodyPr/>
                    <a:lstStyle/>
                    <a:p>
                      <a:r>
                        <a:rPr lang="es-ES" sz="1600" dirty="0" smtClean="0"/>
                        <a:t>El auto concepto es mas equilibrado y realista</a:t>
                      </a:r>
                      <a:endParaRPr lang="es-ES" sz="1600" dirty="0"/>
                    </a:p>
                  </a:txBody>
                  <a:tcPr/>
                </a:tc>
                <a:tc>
                  <a:txBody>
                    <a:bodyPr/>
                    <a:lstStyle/>
                    <a:p>
                      <a:r>
                        <a:rPr lang="es-ES" sz="1600" dirty="0" smtClean="0"/>
                        <a:t>El razonamiento moral es cada vez mas flexible.</a:t>
                      </a:r>
                    </a:p>
                    <a:p>
                      <a:r>
                        <a:rPr lang="es-ES" sz="1600" dirty="0" smtClean="0"/>
                        <a:t>El niño cree que el castigo debería tomar en cuenta la intencionalidad.</a:t>
                      </a:r>
                    </a:p>
                    <a:p>
                      <a:r>
                        <a:rPr lang="es-ES" sz="1600" dirty="0" smtClean="0"/>
                        <a:t>Disminuye</a:t>
                      </a:r>
                      <a:r>
                        <a:rPr lang="es-ES" sz="1600" baseline="0" dirty="0" smtClean="0"/>
                        <a:t> la agresividad, en especial la de tipo hostil.</a:t>
                      </a:r>
                      <a:endParaRPr lang="es-ES" sz="1600" dirty="0"/>
                    </a:p>
                  </a:txBody>
                  <a:tcPr/>
                </a:tc>
              </a:tr>
            </a:tbl>
          </a:graphicData>
        </a:graphic>
      </p:graphicFrame>
    </p:spTree>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images.jpg"/>
          <p:cNvPicPr>
            <a:picLocks noGrp="1" noChangeAspect="1"/>
          </p:cNvPicPr>
          <p:nvPr>
            <p:ph idx="1"/>
          </p:nvPr>
        </p:nvPicPr>
        <p:blipFill>
          <a:blip r:embed="rId2" cstate="print"/>
          <a:stretch>
            <a:fillRect/>
          </a:stretch>
        </p:blipFill>
        <p:spPr>
          <a:xfrm>
            <a:off x="0" y="0"/>
            <a:ext cx="9144000" cy="6874985"/>
          </a:xfrm>
        </p:spPr>
      </p:pic>
      <p:sp>
        <p:nvSpPr>
          <p:cNvPr id="5" name="4 Rectángulo"/>
          <p:cNvSpPr/>
          <p:nvPr/>
        </p:nvSpPr>
        <p:spPr>
          <a:xfrm rot="20574084">
            <a:off x="1338524" y="2172250"/>
            <a:ext cx="6871622" cy="156966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ES" sz="9600" b="1" i="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Elephant" pitchFamily="18" charset="0"/>
              </a:rPr>
              <a:t>Gracias</a:t>
            </a:r>
            <a:endParaRPr lang="es-ES" sz="9600" b="1" i="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Elephant" pitchFamily="18"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mph" presetSubtype="0" grpId="0" nodeType="clickEffect">
                                  <p:stCondLst>
                                    <p:cond delay="0"/>
                                  </p:stCondLst>
                                  <p:childTnLst>
                                    <p:set>
                                      <p:cBhvr override="childStyle">
                                        <p:cTn id="24" dur="indefinite"/>
                                        <p:tgtEl>
                                          <p:spTgt spid="5"/>
                                        </p:tgtEl>
                                        <p:attrNameLst>
                                          <p:attrName>style.fontFamily</p:attrName>
                                        </p:attrNameLst>
                                      </p:cBhvr>
                                      <p:to>
                                        <p:strVal val="Times New Roma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885950" y="590550"/>
            <a:ext cx="5943600" cy="822226"/>
          </a:xfrm>
        </p:spPr>
        <p:txBody>
          <a:bodyPr/>
          <a:lstStyle/>
          <a:p>
            <a:r>
              <a:rPr lang="es-ES" sz="2800" dirty="0" smtClean="0">
                <a:solidFill>
                  <a:schemeClr val="bg1"/>
                </a:solidFill>
                <a:latin typeface="+mj-lt"/>
                <a:ea typeface="+mj-ea"/>
                <a:cs typeface="+mj-cs"/>
              </a:rPr>
              <a:t>Desarrollo </a:t>
            </a:r>
            <a:r>
              <a:rPr lang="es-ES" sz="2800" dirty="0">
                <a:solidFill>
                  <a:schemeClr val="bg1"/>
                </a:solidFill>
                <a:latin typeface="+mj-lt"/>
                <a:ea typeface="+mj-ea"/>
                <a:cs typeface="+mj-cs"/>
              </a:rPr>
              <a:t>en niños de 8 a 9 años</a:t>
            </a:r>
            <a:endParaRPr lang="en-US" sz="2800" dirty="0">
              <a:solidFill>
                <a:schemeClr val="accent1"/>
              </a:solidFill>
            </a:endParaRPr>
          </a:p>
        </p:txBody>
      </p:sp>
      <p:grpSp>
        <p:nvGrpSpPr>
          <p:cNvPr id="41023" name="Group 63"/>
          <p:cNvGrpSpPr>
            <a:grpSpLocks/>
          </p:cNvGrpSpPr>
          <p:nvPr/>
        </p:nvGrpSpPr>
        <p:grpSpPr bwMode="auto">
          <a:xfrm>
            <a:off x="2362200" y="2209800"/>
            <a:ext cx="4699386" cy="3124200"/>
            <a:chOff x="1152" y="1344"/>
            <a:chExt cx="3397" cy="2196"/>
          </a:xfrm>
        </p:grpSpPr>
        <p:grpSp>
          <p:nvGrpSpPr>
            <p:cNvPr id="40991" name="Group 31"/>
            <p:cNvGrpSpPr>
              <a:grpSpLocks/>
            </p:cNvGrpSpPr>
            <p:nvPr/>
          </p:nvGrpSpPr>
          <p:grpSpPr bwMode="auto">
            <a:xfrm>
              <a:off x="1152" y="1344"/>
              <a:ext cx="3360" cy="693"/>
              <a:chOff x="1152" y="1440"/>
              <a:chExt cx="3360" cy="693"/>
            </a:xfrm>
          </p:grpSpPr>
          <p:sp>
            <p:nvSpPr>
              <p:cNvPr id="40992" name="AutoShape 32"/>
              <p:cNvSpPr>
                <a:spLocks noChangeArrowheads="1"/>
              </p:cNvSpPr>
              <p:nvPr/>
            </p:nvSpPr>
            <p:spPr bwMode="gray">
              <a:xfrm>
                <a:off x="1382" y="1475"/>
                <a:ext cx="3130" cy="421"/>
              </a:xfrm>
              <a:prstGeom prst="roundRect">
                <a:avLst>
                  <a:gd name="adj" fmla="val 50000"/>
                </a:avLst>
              </a:prstGeom>
              <a:noFill/>
              <a:ln w="38100" algn="ctr">
                <a:solidFill>
                  <a:schemeClr val="tx2"/>
                </a:solidFill>
                <a:round/>
                <a:headEnd/>
                <a:tailEnd/>
              </a:ln>
              <a:effectLst/>
            </p:spPr>
            <p:txBody>
              <a:bodyPr vert="eaVert" wrap="none" anchor="ctr"/>
              <a:lstStyle/>
              <a:p>
                <a:endParaRPr lang="es-ES"/>
              </a:p>
            </p:txBody>
          </p:sp>
          <p:grpSp>
            <p:nvGrpSpPr>
              <p:cNvPr id="40993" name="Group 33"/>
              <p:cNvGrpSpPr>
                <a:grpSpLocks/>
              </p:cNvGrpSpPr>
              <p:nvPr/>
            </p:nvGrpSpPr>
            <p:grpSpPr bwMode="auto">
              <a:xfrm>
                <a:off x="1152" y="1440"/>
                <a:ext cx="581" cy="468"/>
                <a:chOff x="720" y="960"/>
                <a:chExt cx="987" cy="795"/>
              </a:xfrm>
            </p:grpSpPr>
            <p:sp>
              <p:nvSpPr>
                <p:cNvPr id="40994" name="Oval 34"/>
                <p:cNvSpPr>
                  <a:spLocks noChangeArrowheads="1"/>
                </p:cNvSpPr>
                <p:nvPr/>
              </p:nvSpPr>
              <p:spPr bwMode="gray">
                <a:xfrm rot="1758052">
                  <a:off x="747" y="987"/>
                  <a:ext cx="960" cy="768"/>
                </a:xfrm>
                <a:prstGeom prst="ellipse">
                  <a:avLst/>
                </a:prstGeom>
                <a:solidFill>
                  <a:srgbClr val="333333"/>
                </a:solidFill>
                <a:ln w="9525">
                  <a:noFill/>
                  <a:round/>
                  <a:headEnd/>
                  <a:tailEnd/>
                </a:ln>
                <a:effectLst/>
              </p:spPr>
              <p:txBody>
                <a:bodyPr wrap="none" anchor="ctr"/>
                <a:lstStyle/>
                <a:p>
                  <a:endParaRPr lang="es-ES"/>
                </a:p>
              </p:txBody>
            </p:sp>
            <p:sp>
              <p:nvSpPr>
                <p:cNvPr id="40995" name="Oval 35"/>
                <p:cNvSpPr>
                  <a:spLocks noChangeArrowheads="1"/>
                </p:cNvSpPr>
                <p:nvPr/>
              </p:nvSpPr>
              <p:spPr bwMode="gray">
                <a:xfrm rot="1758052">
                  <a:off x="720" y="960"/>
                  <a:ext cx="960" cy="768"/>
                </a:xfrm>
                <a:prstGeom prst="ellipse">
                  <a:avLst/>
                </a:prstGeom>
                <a:gradFill rotWithShape="1">
                  <a:gsLst>
                    <a:gs pos="0">
                      <a:schemeClr val="accent1"/>
                    </a:gs>
                    <a:gs pos="100000">
                      <a:schemeClr val="accent1">
                        <a:gamma/>
                        <a:shade val="46275"/>
                        <a:invGamma/>
                      </a:schemeClr>
                    </a:gs>
                  </a:gsLst>
                  <a:lin ang="5400000" scaled="1"/>
                </a:gradFill>
                <a:ln w="9525">
                  <a:noFill/>
                  <a:round/>
                  <a:headEnd/>
                  <a:tailEnd/>
                </a:ln>
                <a:effectLst/>
              </p:spPr>
              <p:txBody>
                <a:bodyPr wrap="none" anchor="ctr"/>
                <a:lstStyle/>
                <a:p>
                  <a:endParaRPr lang="es-ES"/>
                </a:p>
              </p:txBody>
            </p:sp>
            <p:sp>
              <p:nvSpPr>
                <p:cNvPr id="40996" name="Oval 36"/>
                <p:cNvSpPr>
                  <a:spLocks noChangeArrowheads="1"/>
                </p:cNvSpPr>
                <p:nvPr/>
              </p:nvSpPr>
              <p:spPr bwMode="gray">
                <a:xfrm>
                  <a:off x="816" y="1008"/>
                  <a:ext cx="432" cy="432"/>
                </a:xfrm>
                <a:prstGeom prst="ellipse">
                  <a:avLst/>
                </a:prstGeom>
                <a:gradFill rotWithShape="1">
                  <a:gsLst>
                    <a:gs pos="0">
                      <a:srgbClr val="FFFFFF">
                        <a:alpha val="50000"/>
                      </a:srgbClr>
                    </a:gs>
                    <a:gs pos="100000">
                      <a:srgbClr val="FFFFFF">
                        <a:gamma/>
                        <a:shade val="46275"/>
                        <a:invGamma/>
                        <a:alpha val="0"/>
                      </a:srgbClr>
                    </a:gs>
                  </a:gsLst>
                  <a:lin ang="5400000" scaled="1"/>
                </a:gradFill>
                <a:ln w="9525">
                  <a:noFill/>
                  <a:round/>
                  <a:headEnd/>
                  <a:tailEnd/>
                </a:ln>
                <a:effectLst/>
              </p:spPr>
              <p:txBody>
                <a:bodyPr wrap="none" anchor="ctr"/>
                <a:lstStyle/>
                <a:p>
                  <a:endParaRPr lang="es-ES"/>
                </a:p>
              </p:txBody>
            </p:sp>
          </p:grpSp>
          <p:sp>
            <p:nvSpPr>
              <p:cNvPr id="40997" name="Text Box 37"/>
              <p:cNvSpPr txBox="1">
                <a:spLocks noChangeArrowheads="1"/>
              </p:cNvSpPr>
              <p:nvPr/>
            </p:nvSpPr>
            <p:spPr bwMode="gray">
              <a:xfrm>
                <a:off x="1721" y="1549"/>
                <a:ext cx="2704" cy="584"/>
              </a:xfrm>
              <a:prstGeom prst="rect">
                <a:avLst/>
              </a:prstGeom>
              <a:noFill/>
              <a:ln w="9525" algn="ctr">
                <a:noFill/>
                <a:miter lim="800000"/>
                <a:headEnd/>
                <a:tailEnd/>
              </a:ln>
              <a:effectLst/>
            </p:spPr>
            <p:txBody>
              <a:bodyPr wrap="none">
                <a:spAutoFit/>
              </a:bodyPr>
              <a:lstStyle/>
              <a:p>
                <a:pPr eaLnBrk="0" hangingPunct="0"/>
                <a:r>
                  <a:rPr lang="es-CO" sz="2400" b="1" dirty="0"/>
                  <a:t>Desarrollo físico y salud</a:t>
                </a:r>
                <a:endParaRPr lang="es-ES" sz="2400" dirty="0"/>
              </a:p>
              <a:p>
                <a:pPr eaLnBrk="0" hangingPunct="0"/>
                <a:endParaRPr lang="en-US" sz="2400" b="1" dirty="0">
                  <a:solidFill>
                    <a:srgbClr val="000000"/>
                  </a:solidFill>
                </a:endParaRPr>
              </a:p>
            </p:txBody>
          </p:sp>
          <p:sp>
            <p:nvSpPr>
              <p:cNvPr id="40998" name="Text Box 38"/>
              <p:cNvSpPr txBox="1">
                <a:spLocks noChangeArrowheads="1"/>
              </p:cNvSpPr>
              <p:nvPr/>
            </p:nvSpPr>
            <p:spPr bwMode="gray">
              <a:xfrm>
                <a:off x="1274" y="1475"/>
                <a:ext cx="377" cy="407"/>
              </a:xfrm>
              <a:prstGeom prst="rect">
                <a:avLst/>
              </a:prstGeom>
              <a:noFill/>
              <a:ln w="9525" algn="ctr">
                <a:noFill/>
                <a:miter lim="800000"/>
                <a:headEnd/>
                <a:tailEnd/>
              </a:ln>
              <a:effectLst/>
            </p:spPr>
            <p:txBody>
              <a:bodyPr wrap="none">
                <a:spAutoFit/>
              </a:bodyPr>
              <a:lstStyle/>
              <a:p>
                <a:pPr algn="ctr" eaLnBrk="0" hangingPunct="0"/>
                <a:r>
                  <a:rPr lang="en-US" sz="3200" b="1" dirty="0">
                    <a:solidFill>
                      <a:schemeClr val="bg1"/>
                    </a:solidFill>
                  </a:rPr>
                  <a:t>1.</a:t>
                </a:r>
              </a:p>
            </p:txBody>
          </p:sp>
        </p:grpSp>
        <p:grpSp>
          <p:nvGrpSpPr>
            <p:cNvPr id="40999" name="Group 39"/>
            <p:cNvGrpSpPr>
              <a:grpSpLocks/>
            </p:cNvGrpSpPr>
            <p:nvPr/>
          </p:nvGrpSpPr>
          <p:grpSpPr bwMode="auto">
            <a:xfrm>
              <a:off x="1152" y="1920"/>
              <a:ext cx="3397" cy="694"/>
              <a:chOff x="1152" y="1440"/>
              <a:chExt cx="3397" cy="694"/>
            </a:xfrm>
          </p:grpSpPr>
          <p:sp>
            <p:nvSpPr>
              <p:cNvPr id="41000" name="AutoShape 40"/>
              <p:cNvSpPr>
                <a:spLocks noChangeArrowheads="1"/>
              </p:cNvSpPr>
              <p:nvPr/>
            </p:nvSpPr>
            <p:spPr bwMode="gray">
              <a:xfrm>
                <a:off x="1382" y="1475"/>
                <a:ext cx="3130" cy="421"/>
              </a:xfrm>
              <a:prstGeom prst="roundRect">
                <a:avLst>
                  <a:gd name="adj" fmla="val 50000"/>
                </a:avLst>
              </a:prstGeom>
              <a:noFill/>
              <a:ln w="38100" algn="ctr">
                <a:solidFill>
                  <a:schemeClr val="hlink"/>
                </a:solidFill>
                <a:round/>
                <a:headEnd/>
                <a:tailEnd/>
              </a:ln>
              <a:effectLst/>
            </p:spPr>
            <p:txBody>
              <a:bodyPr vert="eaVert" wrap="none" anchor="ctr"/>
              <a:lstStyle/>
              <a:p>
                <a:endParaRPr lang="es-ES"/>
              </a:p>
            </p:txBody>
          </p:sp>
          <p:grpSp>
            <p:nvGrpSpPr>
              <p:cNvPr id="41001" name="Group 41"/>
              <p:cNvGrpSpPr>
                <a:grpSpLocks/>
              </p:cNvGrpSpPr>
              <p:nvPr/>
            </p:nvGrpSpPr>
            <p:grpSpPr bwMode="auto">
              <a:xfrm>
                <a:off x="1152" y="1440"/>
                <a:ext cx="581" cy="468"/>
                <a:chOff x="720" y="960"/>
                <a:chExt cx="987" cy="795"/>
              </a:xfrm>
            </p:grpSpPr>
            <p:sp>
              <p:nvSpPr>
                <p:cNvPr id="41002" name="Oval 42"/>
                <p:cNvSpPr>
                  <a:spLocks noChangeArrowheads="1"/>
                </p:cNvSpPr>
                <p:nvPr/>
              </p:nvSpPr>
              <p:spPr bwMode="gray">
                <a:xfrm rot="1758052">
                  <a:off x="747" y="987"/>
                  <a:ext cx="960" cy="768"/>
                </a:xfrm>
                <a:prstGeom prst="ellipse">
                  <a:avLst/>
                </a:prstGeom>
                <a:solidFill>
                  <a:srgbClr val="333333"/>
                </a:solidFill>
                <a:ln w="9525">
                  <a:noFill/>
                  <a:round/>
                  <a:headEnd/>
                  <a:tailEnd/>
                </a:ln>
                <a:effectLst/>
              </p:spPr>
              <p:txBody>
                <a:bodyPr wrap="none" anchor="ctr"/>
                <a:lstStyle/>
                <a:p>
                  <a:endParaRPr lang="es-ES"/>
                </a:p>
              </p:txBody>
            </p:sp>
            <p:sp>
              <p:nvSpPr>
                <p:cNvPr id="41003" name="Oval 43"/>
                <p:cNvSpPr>
                  <a:spLocks noChangeArrowheads="1"/>
                </p:cNvSpPr>
                <p:nvPr/>
              </p:nvSpPr>
              <p:spPr bwMode="gray">
                <a:xfrm rot="1758052">
                  <a:off x="720" y="960"/>
                  <a:ext cx="960" cy="768"/>
                </a:xfrm>
                <a:prstGeom prst="ellipse">
                  <a:avLst/>
                </a:prstGeom>
                <a:gradFill rotWithShape="1">
                  <a:gsLst>
                    <a:gs pos="0">
                      <a:schemeClr val="hlink"/>
                    </a:gs>
                    <a:gs pos="100000">
                      <a:schemeClr val="hlink">
                        <a:gamma/>
                        <a:shade val="46275"/>
                        <a:invGamma/>
                      </a:schemeClr>
                    </a:gs>
                  </a:gsLst>
                  <a:lin ang="5400000" scaled="1"/>
                </a:gradFill>
                <a:ln w="9525">
                  <a:noFill/>
                  <a:round/>
                  <a:headEnd/>
                  <a:tailEnd/>
                </a:ln>
                <a:effectLst/>
              </p:spPr>
              <p:txBody>
                <a:bodyPr wrap="none" anchor="ctr"/>
                <a:lstStyle/>
                <a:p>
                  <a:endParaRPr lang="es-ES"/>
                </a:p>
              </p:txBody>
            </p:sp>
            <p:sp>
              <p:nvSpPr>
                <p:cNvPr id="41004" name="Oval 44"/>
                <p:cNvSpPr>
                  <a:spLocks noChangeArrowheads="1"/>
                </p:cNvSpPr>
                <p:nvPr/>
              </p:nvSpPr>
              <p:spPr bwMode="gray">
                <a:xfrm>
                  <a:off x="816" y="1008"/>
                  <a:ext cx="432" cy="432"/>
                </a:xfrm>
                <a:prstGeom prst="ellipse">
                  <a:avLst/>
                </a:prstGeom>
                <a:gradFill rotWithShape="1">
                  <a:gsLst>
                    <a:gs pos="0">
                      <a:srgbClr val="FFFFFF">
                        <a:alpha val="50000"/>
                      </a:srgbClr>
                    </a:gs>
                    <a:gs pos="100000">
                      <a:srgbClr val="FFFFFF">
                        <a:gamma/>
                        <a:shade val="46275"/>
                        <a:invGamma/>
                        <a:alpha val="0"/>
                      </a:srgbClr>
                    </a:gs>
                  </a:gsLst>
                  <a:lin ang="5400000" scaled="1"/>
                </a:gradFill>
                <a:ln w="9525">
                  <a:noFill/>
                  <a:round/>
                  <a:headEnd/>
                  <a:tailEnd/>
                </a:ln>
                <a:effectLst/>
              </p:spPr>
              <p:txBody>
                <a:bodyPr wrap="none" anchor="ctr"/>
                <a:lstStyle/>
                <a:p>
                  <a:endParaRPr lang="es-ES"/>
                </a:p>
              </p:txBody>
            </p:sp>
          </p:grpSp>
          <p:sp>
            <p:nvSpPr>
              <p:cNvPr id="41005" name="Text Box 45"/>
              <p:cNvSpPr txBox="1">
                <a:spLocks noChangeArrowheads="1"/>
              </p:cNvSpPr>
              <p:nvPr/>
            </p:nvSpPr>
            <p:spPr bwMode="gray">
              <a:xfrm>
                <a:off x="1721" y="1550"/>
                <a:ext cx="2828" cy="584"/>
              </a:xfrm>
              <a:prstGeom prst="rect">
                <a:avLst/>
              </a:prstGeom>
              <a:noFill/>
              <a:ln w="9525" algn="ctr">
                <a:noFill/>
                <a:miter lim="800000"/>
                <a:headEnd/>
                <a:tailEnd/>
              </a:ln>
              <a:effectLst/>
            </p:spPr>
            <p:txBody>
              <a:bodyPr wrap="none">
                <a:spAutoFit/>
              </a:bodyPr>
              <a:lstStyle/>
              <a:p>
                <a:pPr eaLnBrk="0" hangingPunct="0"/>
                <a:r>
                  <a:rPr lang="es-CO" sz="2400" b="1" dirty="0"/>
                  <a:t>Desarrollo motor y Juego</a:t>
                </a:r>
                <a:endParaRPr lang="es-ES" sz="2400" dirty="0"/>
              </a:p>
              <a:p>
                <a:pPr eaLnBrk="0" hangingPunct="0"/>
                <a:endParaRPr lang="en-US" sz="2400" b="1" dirty="0">
                  <a:solidFill>
                    <a:srgbClr val="000000"/>
                  </a:solidFill>
                </a:endParaRPr>
              </a:p>
            </p:txBody>
          </p:sp>
          <p:sp>
            <p:nvSpPr>
              <p:cNvPr id="41006" name="Text Box 46"/>
              <p:cNvSpPr txBox="1">
                <a:spLocks noChangeArrowheads="1"/>
              </p:cNvSpPr>
              <p:nvPr/>
            </p:nvSpPr>
            <p:spPr bwMode="gray">
              <a:xfrm>
                <a:off x="1274" y="1475"/>
                <a:ext cx="377" cy="406"/>
              </a:xfrm>
              <a:prstGeom prst="rect">
                <a:avLst/>
              </a:prstGeom>
              <a:noFill/>
              <a:ln w="9525" algn="ctr">
                <a:noFill/>
                <a:miter lim="800000"/>
                <a:headEnd/>
                <a:tailEnd/>
              </a:ln>
              <a:effectLst/>
            </p:spPr>
            <p:txBody>
              <a:bodyPr wrap="none">
                <a:spAutoFit/>
              </a:bodyPr>
              <a:lstStyle/>
              <a:p>
                <a:pPr algn="ctr" eaLnBrk="0" hangingPunct="0"/>
                <a:r>
                  <a:rPr lang="en-US" sz="3200" b="1" dirty="0">
                    <a:solidFill>
                      <a:schemeClr val="bg1"/>
                    </a:solidFill>
                  </a:rPr>
                  <a:t>2.</a:t>
                </a:r>
              </a:p>
            </p:txBody>
          </p:sp>
        </p:grpSp>
        <p:grpSp>
          <p:nvGrpSpPr>
            <p:cNvPr id="41007" name="Group 47"/>
            <p:cNvGrpSpPr>
              <a:grpSpLocks/>
            </p:cNvGrpSpPr>
            <p:nvPr/>
          </p:nvGrpSpPr>
          <p:grpSpPr bwMode="auto">
            <a:xfrm>
              <a:off x="1152" y="2496"/>
              <a:ext cx="3360" cy="694"/>
              <a:chOff x="1152" y="1440"/>
              <a:chExt cx="3360" cy="694"/>
            </a:xfrm>
          </p:grpSpPr>
          <p:sp>
            <p:nvSpPr>
              <p:cNvPr id="41008" name="AutoShape 48"/>
              <p:cNvSpPr>
                <a:spLocks noChangeArrowheads="1"/>
              </p:cNvSpPr>
              <p:nvPr/>
            </p:nvSpPr>
            <p:spPr bwMode="gray">
              <a:xfrm>
                <a:off x="1382" y="1475"/>
                <a:ext cx="3130" cy="421"/>
              </a:xfrm>
              <a:prstGeom prst="roundRect">
                <a:avLst>
                  <a:gd name="adj" fmla="val 50000"/>
                </a:avLst>
              </a:prstGeom>
              <a:noFill/>
              <a:ln w="38100" algn="ctr">
                <a:solidFill>
                  <a:schemeClr val="accent2"/>
                </a:solidFill>
                <a:round/>
                <a:headEnd/>
                <a:tailEnd/>
              </a:ln>
              <a:effectLst/>
            </p:spPr>
            <p:txBody>
              <a:bodyPr vert="eaVert" wrap="none" anchor="ctr"/>
              <a:lstStyle/>
              <a:p>
                <a:endParaRPr lang="es-ES"/>
              </a:p>
            </p:txBody>
          </p:sp>
          <p:grpSp>
            <p:nvGrpSpPr>
              <p:cNvPr id="41009" name="Group 49"/>
              <p:cNvGrpSpPr>
                <a:grpSpLocks/>
              </p:cNvGrpSpPr>
              <p:nvPr/>
            </p:nvGrpSpPr>
            <p:grpSpPr bwMode="auto">
              <a:xfrm>
                <a:off x="1152" y="1440"/>
                <a:ext cx="581" cy="468"/>
                <a:chOff x="720" y="960"/>
                <a:chExt cx="987" cy="795"/>
              </a:xfrm>
            </p:grpSpPr>
            <p:sp>
              <p:nvSpPr>
                <p:cNvPr id="41010" name="Oval 50"/>
                <p:cNvSpPr>
                  <a:spLocks noChangeArrowheads="1"/>
                </p:cNvSpPr>
                <p:nvPr/>
              </p:nvSpPr>
              <p:spPr bwMode="gray">
                <a:xfrm rot="1758052">
                  <a:off x="747" y="987"/>
                  <a:ext cx="960" cy="768"/>
                </a:xfrm>
                <a:prstGeom prst="ellipse">
                  <a:avLst/>
                </a:prstGeom>
                <a:solidFill>
                  <a:srgbClr val="333333"/>
                </a:solidFill>
                <a:ln w="9525">
                  <a:noFill/>
                  <a:round/>
                  <a:headEnd/>
                  <a:tailEnd/>
                </a:ln>
                <a:effectLst/>
              </p:spPr>
              <p:txBody>
                <a:bodyPr wrap="none" anchor="ctr"/>
                <a:lstStyle/>
                <a:p>
                  <a:endParaRPr lang="es-ES"/>
                </a:p>
              </p:txBody>
            </p:sp>
            <p:sp>
              <p:nvSpPr>
                <p:cNvPr id="41011" name="Oval 51"/>
                <p:cNvSpPr>
                  <a:spLocks noChangeArrowheads="1"/>
                </p:cNvSpPr>
                <p:nvPr/>
              </p:nvSpPr>
              <p:spPr bwMode="gray">
                <a:xfrm rot="1758052">
                  <a:off x="720" y="960"/>
                  <a:ext cx="960" cy="768"/>
                </a:xfrm>
                <a:prstGeom prst="ellipse">
                  <a:avLst/>
                </a:prstGeom>
                <a:gradFill rotWithShape="1">
                  <a:gsLst>
                    <a:gs pos="0">
                      <a:schemeClr val="accent2"/>
                    </a:gs>
                    <a:gs pos="100000">
                      <a:schemeClr val="accent2">
                        <a:gamma/>
                        <a:shade val="46275"/>
                        <a:invGamma/>
                      </a:schemeClr>
                    </a:gs>
                  </a:gsLst>
                  <a:lin ang="5400000" scaled="1"/>
                </a:gradFill>
                <a:ln w="9525">
                  <a:noFill/>
                  <a:round/>
                  <a:headEnd/>
                  <a:tailEnd/>
                </a:ln>
                <a:effectLst/>
              </p:spPr>
              <p:txBody>
                <a:bodyPr wrap="none" anchor="ctr"/>
                <a:lstStyle/>
                <a:p>
                  <a:endParaRPr lang="es-ES"/>
                </a:p>
              </p:txBody>
            </p:sp>
            <p:sp>
              <p:nvSpPr>
                <p:cNvPr id="41012" name="Oval 52"/>
                <p:cNvSpPr>
                  <a:spLocks noChangeArrowheads="1"/>
                </p:cNvSpPr>
                <p:nvPr/>
              </p:nvSpPr>
              <p:spPr bwMode="gray">
                <a:xfrm>
                  <a:off x="816" y="1008"/>
                  <a:ext cx="432" cy="432"/>
                </a:xfrm>
                <a:prstGeom prst="ellipse">
                  <a:avLst/>
                </a:prstGeom>
                <a:gradFill rotWithShape="1">
                  <a:gsLst>
                    <a:gs pos="0">
                      <a:srgbClr val="FFFFFF">
                        <a:alpha val="50000"/>
                      </a:srgbClr>
                    </a:gs>
                    <a:gs pos="100000">
                      <a:srgbClr val="FFFFFF">
                        <a:gamma/>
                        <a:shade val="46275"/>
                        <a:invGamma/>
                        <a:alpha val="0"/>
                      </a:srgbClr>
                    </a:gs>
                  </a:gsLst>
                  <a:lin ang="5400000" scaled="1"/>
                </a:gradFill>
                <a:ln w="9525">
                  <a:noFill/>
                  <a:round/>
                  <a:headEnd/>
                  <a:tailEnd/>
                </a:ln>
                <a:effectLst/>
              </p:spPr>
              <p:txBody>
                <a:bodyPr wrap="none" anchor="ctr"/>
                <a:lstStyle/>
                <a:p>
                  <a:endParaRPr lang="es-ES"/>
                </a:p>
              </p:txBody>
            </p:sp>
          </p:grpSp>
          <p:sp>
            <p:nvSpPr>
              <p:cNvPr id="41013" name="Text Box 53"/>
              <p:cNvSpPr txBox="1">
                <a:spLocks noChangeArrowheads="1"/>
              </p:cNvSpPr>
              <p:nvPr/>
            </p:nvSpPr>
            <p:spPr bwMode="gray">
              <a:xfrm>
                <a:off x="1721" y="1550"/>
                <a:ext cx="2344" cy="584"/>
              </a:xfrm>
              <a:prstGeom prst="rect">
                <a:avLst/>
              </a:prstGeom>
              <a:noFill/>
              <a:ln w="9525" algn="ctr">
                <a:noFill/>
                <a:miter lim="800000"/>
                <a:headEnd/>
                <a:tailEnd/>
              </a:ln>
              <a:effectLst/>
            </p:spPr>
            <p:txBody>
              <a:bodyPr wrap="none">
                <a:spAutoFit/>
              </a:bodyPr>
              <a:lstStyle/>
              <a:p>
                <a:pPr eaLnBrk="0" hangingPunct="0"/>
                <a:r>
                  <a:rPr lang="es-CO" sz="2400" b="1" dirty="0"/>
                  <a:t>Desarrollo cognitivo.</a:t>
                </a:r>
                <a:endParaRPr lang="es-ES" sz="2400" dirty="0"/>
              </a:p>
              <a:p>
                <a:pPr eaLnBrk="0" hangingPunct="0"/>
                <a:endParaRPr lang="en-US" sz="2400" b="1" dirty="0">
                  <a:solidFill>
                    <a:srgbClr val="000000"/>
                  </a:solidFill>
                </a:endParaRPr>
              </a:p>
            </p:txBody>
          </p:sp>
          <p:sp>
            <p:nvSpPr>
              <p:cNvPr id="41014" name="Text Box 54"/>
              <p:cNvSpPr txBox="1">
                <a:spLocks noChangeArrowheads="1"/>
              </p:cNvSpPr>
              <p:nvPr/>
            </p:nvSpPr>
            <p:spPr bwMode="gray">
              <a:xfrm>
                <a:off x="1274" y="1475"/>
                <a:ext cx="377" cy="406"/>
              </a:xfrm>
              <a:prstGeom prst="rect">
                <a:avLst/>
              </a:prstGeom>
              <a:noFill/>
              <a:ln w="9525" algn="ctr">
                <a:noFill/>
                <a:miter lim="800000"/>
                <a:headEnd/>
                <a:tailEnd/>
              </a:ln>
              <a:effectLst/>
            </p:spPr>
            <p:txBody>
              <a:bodyPr wrap="none">
                <a:spAutoFit/>
              </a:bodyPr>
              <a:lstStyle/>
              <a:p>
                <a:pPr algn="ctr" eaLnBrk="0" hangingPunct="0"/>
                <a:r>
                  <a:rPr lang="en-US" sz="3200" b="1">
                    <a:solidFill>
                      <a:schemeClr val="bg1"/>
                    </a:solidFill>
                  </a:rPr>
                  <a:t>3.</a:t>
                </a:r>
              </a:p>
            </p:txBody>
          </p:sp>
        </p:grpSp>
        <p:grpSp>
          <p:nvGrpSpPr>
            <p:cNvPr id="41015" name="Group 55"/>
            <p:cNvGrpSpPr>
              <a:grpSpLocks/>
            </p:cNvGrpSpPr>
            <p:nvPr/>
          </p:nvGrpSpPr>
          <p:grpSpPr bwMode="auto">
            <a:xfrm>
              <a:off x="1152" y="3072"/>
              <a:ext cx="3360" cy="468"/>
              <a:chOff x="1152" y="1440"/>
              <a:chExt cx="3360" cy="468"/>
            </a:xfrm>
          </p:grpSpPr>
          <p:sp>
            <p:nvSpPr>
              <p:cNvPr id="41016" name="AutoShape 56"/>
              <p:cNvSpPr>
                <a:spLocks noChangeArrowheads="1"/>
              </p:cNvSpPr>
              <p:nvPr/>
            </p:nvSpPr>
            <p:spPr bwMode="gray">
              <a:xfrm>
                <a:off x="1382" y="1475"/>
                <a:ext cx="3130" cy="421"/>
              </a:xfrm>
              <a:prstGeom prst="roundRect">
                <a:avLst>
                  <a:gd name="adj" fmla="val 50000"/>
                </a:avLst>
              </a:prstGeom>
              <a:noFill/>
              <a:ln w="38100" algn="ctr">
                <a:solidFill>
                  <a:schemeClr val="folHlink"/>
                </a:solidFill>
                <a:round/>
                <a:headEnd/>
                <a:tailEnd/>
              </a:ln>
              <a:effectLst/>
            </p:spPr>
            <p:txBody>
              <a:bodyPr vert="eaVert" wrap="none" anchor="ctr"/>
              <a:lstStyle/>
              <a:p>
                <a:endParaRPr lang="es-ES"/>
              </a:p>
            </p:txBody>
          </p:sp>
          <p:grpSp>
            <p:nvGrpSpPr>
              <p:cNvPr id="41017" name="Group 57"/>
              <p:cNvGrpSpPr>
                <a:grpSpLocks/>
              </p:cNvGrpSpPr>
              <p:nvPr/>
            </p:nvGrpSpPr>
            <p:grpSpPr bwMode="auto">
              <a:xfrm>
                <a:off x="1152" y="1440"/>
                <a:ext cx="581" cy="468"/>
                <a:chOff x="720" y="960"/>
                <a:chExt cx="987" cy="795"/>
              </a:xfrm>
            </p:grpSpPr>
            <p:sp>
              <p:nvSpPr>
                <p:cNvPr id="41018" name="Oval 58"/>
                <p:cNvSpPr>
                  <a:spLocks noChangeArrowheads="1"/>
                </p:cNvSpPr>
                <p:nvPr/>
              </p:nvSpPr>
              <p:spPr bwMode="gray">
                <a:xfrm rot="1758052">
                  <a:off x="747" y="987"/>
                  <a:ext cx="960" cy="768"/>
                </a:xfrm>
                <a:prstGeom prst="ellipse">
                  <a:avLst/>
                </a:prstGeom>
                <a:solidFill>
                  <a:srgbClr val="333333"/>
                </a:solidFill>
                <a:ln w="9525">
                  <a:noFill/>
                  <a:round/>
                  <a:headEnd/>
                  <a:tailEnd/>
                </a:ln>
                <a:effectLst/>
              </p:spPr>
              <p:txBody>
                <a:bodyPr wrap="none" anchor="ctr"/>
                <a:lstStyle/>
                <a:p>
                  <a:endParaRPr lang="es-ES"/>
                </a:p>
              </p:txBody>
            </p:sp>
            <p:sp>
              <p:nvSpPr>
                <p:cNvPr id="41019" name="Oval 59"/>
                <p:cNvSpPr>
                  <a:spLocks noChangeArrowheads="1"/>
                </p:cNvSpPr>
                <p:nvPr/>
              </p:nvSpPr>
              <p:spPr bwMode="gray">
                <a:xfrm rot="1758052">
                  <a:off x="720" y="960"/>
                  <a:ext cx="960" cy="768"/>
                </a:xfrm>
                <a:prstGeom prst="ellipse">
                  <a:avLst/>
                </a:prstGeom>
                <a:gradFill rotWithShape="1">
                  <a:gsLst>
                    <a:gs pos="0">
                      <a:schemeClr val="folHlink"/>
                    </a:gs>
                    <a:gs pos="100000">
                      <a:schemeClr val="folHlink">
                        <a:gamma/>
                        <a:shade val="46275"/>
                        <a:invGamma/>
                      </a:schemeClr>
                    </a:gs>
                  </a:gsLst>
                  <a:lin ang="5400000" scaled="1"/>
                </a:gradFill>
                <a:ln w="9525">
                  <a:noFill/>
                  <a:round/>
                  <a:headEnd/>
                  <a:tailEnd/>
                </a:ln>
                <a:effectLst/>
              </p:spPr>
              <p:txBody>
                <a:bodyPr wrap="none" anchor="ctr"/>
                <a:lstStyle/>
                <a:p>
                  <a:endParaRPr lang="es-ES"/>
                </a:p>
              </p:txBody>
            </p:sp>
            <p:sp>
              <p:nvSpPr>
                <p:cNvPr id="41020" name="Oval 60"/>
                <p:cNvSpPr>
                  <a:spLocks noChangeArrowheads="1"/>
                </p:cNvSpPr>
                <p:nvPr/>
              </p:nvSpPr>
              <p:spPr bwMode="gray">
                <a:xfrm>
                  <a:off x="816" y="1008"/>
                  <a:ext cx="432" cy="432"/>
                </a:xfrm>
                <a:prstGeom prst="ellipse">
                  <a:avLst/>
                </a:prstGeom>
                <a:gradFill rotWithShape="1">
                  <a:gsLst>
                    <a:gs pos="0">
                      <a:srgbClr val="FFFFFF">
                        <a:alpha val="50000"/>
                      </a:srgbClr>
                    </a:gs>
                    <a:gs pos="100000">
                      <a:srgbClr val="FFFFFF">
                        <a:gamma/>
                        <a:shade val="46275"/>
                        <a:invGamma/>
                        <a:alpha val="0"/>
                      </a:srgbClr>
                    </a:gs>
                  </a:gsLst>
                  <a:lin ang="5400000" scaled="1"/>
                </a:gradFill>
                <a:ln w="9525">
                  <a:noFill/>
                  <a:round/>
                  <a:headEnd/>
                  <a:tailEnd/>
                </a:ln>
                <a:effectLst/>
              </p:spPr>
              <p:txBody>
                <a:bodyPr wrap="none" anchor="ctr"/>
                <a:lstStyle/>
                <a:p>
                  <a:endParaRPr lang="es-ES"/>
                </a:p>
              </p:txBody>
            </p:sp>
          </p:grpSp>
          <p:sp>
            <p:nvSpPr>
              <p:cNvPr id="41021" name="Text Box 61"/>
              <p:cNvSpPr txBox="1">
                <a:spLocks noChangeArrowheads="1"/>
              </p:cNvSpPr>
              <p:nvPr/>
            </p:nvSpPr>
            <p:spPr bwMode="gray">
              <a:xfrm>
                <a:off x="1721" y="1549"/>
                <a:ext cx="2568" cy="325"/>
              </a:xfrm>
              <a:prstGeom prst="rect">
                <a:avLst/>
              </a:prstGeom>
              <a:noFill/>
              <a:ln w="9525" algn="ctr">
                <a:noFill/>
                <a:miter lim="800000"/>
                <a:headEnd/>
                <a:tailEnd/>
              </a:ln>
              <a:effectLst/>
            </p:spPr>
            <p:txBody>
              <a:bodyPr wrap="none">
                <a:spAutoFit/>
              </a:bodyPr>
              <a:lstStyle/>
              <a:p>
                <a:r>
                  <a:rPr lang="es-CO" sz="2400" b="1" dirty="0"/>
                  <a:t>Desarrollo psicosocial</a:t>
                </a:r>
                <a:r>
                  <a:rPr lang="es-CO" sz="2400" b="1" dirty="0" smtClean="0"/>
                  <a:t>.</a:t>
                </a:r>
              </a:p>
            </p:txBody>
          </p:sp>
          <p:sp>
            <p:nvSpPr>
              <p:cNvPr id="41022" name="Text Box 62"/>
              <p:cNvSpPr txBox="1">
                <a:spLocks noChangeArrowheads="1"/>
              </p:cNvSpPr>
              <p:nvPr/>
            </p:nvSpPr>
            <p:spPr bwMode="gray">
              <a:xfrm>
                <a:off x="1274" y="1475"/>
                <a:ext cx="377" cy="407"/>
              </a:xfrm>
              <a:prstGeom prst="rect">
                <a:avLst/>
              </a:prstGeom>
              <a:noFill/>
              <a:ln w="9525" algn="ctr">
                <a:noFill/>
                <a:miter lim="800000"/>
                <a:headEnd/>
                <a:tailEnd/>
              </a:ln>
              <a:effectLst/>
            </p:spPr>
            <p:txBody>
              <a:bodyPr wrap="none">
                <a:spAutoFit/>
              </a:bodyPr>
              <a:lstStyle/>
              <a:p>
                <a:pPr algn="ctr" eaLnBrk="0" hangingPunct="0"/>
                <a:r>
                  <a:rPr lang="en-US" sz="3200" b="1" dirty="0">
                    <a:solidFill>
                      <a:schemeClr val="bg1"/>
                    </a:solidFill>
                  </a:rPr>
                  <a:t>4.</a:t>
                </a:r>
              </a:p>
            </p:txBody>
          </p:sp>
        </p:grpSp>
      </p:grpSp>
      <p:pic>
        <p:nvPicPr>
          <p:cNvPr id="38" name="37 Imagen" descr="escudo.gif"/>
          <p:cNvPicPr>
            <a:picLocks noChangeAspect="1"/>
          </p:cNvPicPr>
          <p:nvPr/>
        </p:nvPicPr>
        <p:blipFill>
          <a:blip r:embed="rId2" cstate="print"/>
          <a:stretch>
            <a:fillRect/>
          </a:stretch>
        </p:blipFill>
        <p:spPr>
          <a:xfrm>
            <a:off x="179512" y="404664"/>
            <a:ext cx="1224136" cy="1426406"/>
          </a:xfrm>
          <a:prstGeom prst="rect">
            <a:avLst/>
          </a:prstGeom>
          <a:solidFill>
            <a:schemeClr val="bg1"/>
          </a:solidFill>
          <a:ln>
            <a:noFill/>
          </a:ln>
          <a:effectLst>
            <a:softEdge rad="112500"/>
          </a:effectLst>
        </p:spPr>
      </p:pic>
      <p:pic>
        <p:nvPicPr>
          <p:cNvPr id="39" name="Picture 6" descr="LogoDep"/>
          <p:cNvPicPr>
            <a:picLocks noChangeAspect="1" noChangeArrowheads="1"/>
          </p:cNvPicPr>
          <p:nvPr/>
        </p:nvPicPr>
        <p:blipFill>
          <a:blip r:embed="rId3" cstate="print"/>
          <a:srcRect/>
          <a:stretch>
            <a:fillRect/>
          </a:stretch>
        </p:blipFill>
        <p:spPr bwMode="auto">
          <a:xfrm>
            <a:off x="7812360" y="260648"/>
            <a:ext cx="1331640" cy="1285884"/>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1023"/>
                                        </p:tgtEl>
                                        <p:attrNameLst>
                                          <p:attrName>style.visibility</p:attrName>
                                        </p:attrNameLst>
                                      </p:cBhvr>
                                      <p:to>
                                        <p:strVal val="visible"/>
                                      </p:to>
                                    </p:set>
                                    <p:animEffect transition="in" filter="fade">
                                      <p:cBhvr>
                                        <p:cTn id="7" dur="2000"/>
                                        <p:tgtEl>
                                          <p:spTgt spid="41023"/>
                                        </p:tgtEl>
                                      </p:cBhvr>
                                    </p:animEffect>
                                    <p:anim calcmode="lin" valueType="num">
                                      <p:cBhvr>
                                        <p:cTn id="8" dur="2000" fill="hold"/>
                                        <p:tgtEl>
                                          <p:spTgt spid="41023"/>
                                        </p:tgtEl>
                                        <p:attrNameLst>
                                          <p:attrName>style.rotation</p:attrName>
                                        </p:attrNameLst>
                                      </p:cBhvr>
                                      <p:tavLst>
                                        <p:tav tm="0">
                                          <p:val>
                                            <p:fltVal val="720"/>
                                          </p:val>
                                        </p:tav>
                                        <p:tav tm="100000">
                                          <p:val>
                                            <p:fltVal val="0"/>
                                          </p:val>
                                        </p:tav>
                                      </p:tavLst>
                                    </p:anim>
                                    <p:anim calcmode="lin" valueType="num">
                                      <p:cBhvr>
                                        <p:cTn id="9" dur="2000" fill="hold"/>
                                        <p:tgtEl>
                                          <p:spTgt spid="41023"/>
                                        </p:tgtEl>
                                        <p:attrNameLst>
                                          <p:attrName>ppt_h</p:attrName>
                                        </p:attrNameLst>
                                      </p:cBhvr>
                                      <p:tavLst>
                                        <p:tav tm="0">
                                          <p:val>
                                            <p:fltVal val="0"/>
                                          </p:val>
                                        </p:tav>
                                        <p:tav tm="100000">
                                          <p:val>
                                            <p:strVal val="#ppt_h"/>
                                          </p:val>
                                        </p:tav>
                                      </p:tavLst>
                                    </p:anim>
                                    <p:anim calcmode="lin" valueType="num">
                                      <p:cBhvr>
                                        <p:cTn id="10" dur="2000" fill="hold"/>
                                        <p:tgtEl>
                                          <p:spTgt spid="4102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90" name="Picture 6" descr="D:\Documents and Settings\SEBASTIAN\Configuración local\Archivos temporales de Internet\Content.IE5\IZTM0GM4\MP900316857[1].jpg"/>
          <p:cNvPicPr>
            <a:picLocks noChangeAspect="1" noChangeArrowheads="1"/>
          </p:cNvPicPr>
          <p:nvPr/>
        </p:nvPicPr>
        <p:blipFill>
          <a:blip r:embed="rId3" cstate="print"/>
          <a:srcRect/>
          <a:stretch>
            <a:fillRect/>
          </a:stretch>
        </p:blipFill>
        <p:spPr bwMode="auto">
          <a:xfrm>
            <a:off x="0" y="1196752"/>
            <a:ext cx="9144000" cy="5661248"/>
          </a:xfrm>
          <a:prstGeom prst="rect">
            <a:avLst/>
          </a:prstGeom>
          <a:noFill/>
        </p:spPr>
      </p:pic>
      <p:sp>
        <p:nvSpPr>
          <p:cNvPr id="41986" name="Rectangle 2"/>
          <p:cNvSpPr>
            <a:spLocks noGrp="1" noChangeArrowheads="1"/>
          </p:cNvSpPr>
          <p:nvPr>
            <p:ph type="title"/>
          </p:nvPr>
        </p:nvSpPr>
        <p:spPr/>
        <p:txBody>
          <a:bodyPr/>
          <a:lstStyle/>
          <a:p>
            <a:r>
              <a:rPr lang="es-CO" dirty="0"/>
              <a:t>Desarrollo físico y salud</a:t>
            </a:r>
            <a:endParaRPr lang="es-ES" dirty="0"/>
          </a:p>
        </p:txBody>
      </p:sp>
      <p:sp>
        <p:nvSpPr>
          <p:cNvPr id="41987" name="Rectangle 3"/>
          <p:cNvSpPr>
            <a:spLocks noGrp="1" noChangeArrowheads="1"/>
          </p:cNvSpPr>
          <p:nvPr>
            <p:ph type="body" idx="1"/>
          </p:nvPr>
        </p:nvSpPr>
        <p:spPr>
          <a:xfrm>
            <a:off x="683568" y="1844824"/>
            <a:ext cx="7696200" cy="4495800"/>
          </a:xfrm>
          <a:effectLst>
            <a:glow rad="228600">
              <a:schemeClr val="accent2">
                <a:satMod val="175000"/>
                <a:alpha val="40000"/>
              </a:schemeClr>
            </a:glow>
          </a:effectLst>
        </p:spPr>
        <p:txBody>
          <a:bodyPr/>
          <a:lstStyle/>
          <a:p>
            <a:pPr algn="ctr">
              <a:buNone/>
            </a:pPr>
            <a:r>
              <a:rPr lang="es-CO" sz="2800" b="1" i="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n-lt"/>
                <a:ea typeface="+mn-ea"/>
                <a:cs typeface="+mn-cs"/>
              </a:rPr>
              <a:t>Aspectos </a:t>
            </a:r>
            <a:r>
              <a:rPr lang="es-CO" sz="2800" b="1" i="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n-lt"/>
                <a:ea typeface="+mn-ea"/>
                <a:cs typeface="+mn-cs"/>
              </a:rPr>
              <a:t>del desarrollo </a:t>
            </a:r>
            <a:r>
              <a:rPr lang="es-CO" sz="2800" b="1" i="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n-lt"/>
                <a:ea typeface="+mn-ea"/>
                <a:cs typeface="+mn-cs"/>
              </a:rPr>
              <a:t>físico</a:t>
            </a:r>
          </a:p>
          <a:p>
            <a:pPr algn="ctr">
              <a:buNone/>
            </a:pPr>
            <a:endParaRPr lang="es-ES" sz="2400" i="1" dirty="0">
              <a:solidFill>
                <a:schemeClr val="tx1"/>
              </a:solidFill>
              <a:latin typeface="+mn-lt"/>
              <a:ea typeface="+mn-ea"/>
              <a:cs typeface="+mn-cs"/>
            </a:endParaRPr>
          </a:p>
        </p:txBody>
      </p:sp>
      <p:pic>
        <p:nvPicPr>
          <p:cNvPr id="6" name="5 Imagen" descr="escudo.gif"/>
          <p:cNvPicPr>
            <a:picLocks noChangeAspect="1"/>
          </p:cNvPicPr>
          <p:nvPr/>
        </p:nvPicPr>
        <p:blipFill>
          <a:blip r:embed="rId4" cstate="print"/>
          <a:stretch>
            <a:fillRect/>
          </a:stretch>
        </p:blipFill>
        <p:spPr>
          <a:xfrm>
            <a:off x="179512" y="404664"/>
            <a:ext cx="1224136" cy="1426406"/>
          </a:xfrm>
          <a:prstGeom prst="rect">
            <a:avLst/>
          </a:prstGeom>
          <a:solidFill>
            <a:schemeClr val="bg1"/>
          </a:solidFill>
          <a:ln>
            <a:noFill/>
          </a:ln>
          <a:effectLst>
            <a:softEdge rad="112500"/>
          </a:effectLst>
        </p:spPr>
      </p:pic>
      <p:pic>
        <p:nvPicPr>
          <p:cNvPr id="7" name="Picture 6" descr="LogoDep"/>
          <p:cNvPicPr>
            <a:picLocks noChangeAspect="1" noChangeArrowheads="1"/>
          </p:cNvPicPr>
          <p:nvPr/>
        </p:nvPicPr>
        <p:blipFill>
          <a:blip r:embed="rId5" cstate="print"/>
          <a:srcRect/>
          <a:stretch>
            <a:fillRect/>
          </a:stretch>
        </p:blipFill>
        <p:spPr bwMode="auto">
          <a:xfrm>
            <a:off x="7812360" y="260648"/>
            <a:ext cx="1331640" cy="1285884"/>
          </a:xfrm>
          <a:prstGeom prst="rect">
            <a:avLst/>
          </a:prstGeom>
          <a:ln>
            <a:noFill/>
          </a:ln>
          <a:effectLst>
            <a:softEdge rad="112500"/>
          </a:effectLst>
        </p:spPr>
      </p:pic>
      <p:sp>
        <p:nvSpPr>
          <p:cNvPr id="8" name="7 Llamada con línea 3"/>
          <p:cNvSpPr/>
          <p:nvPr/>
        </p:nvSpPr>
        <p:spPr>
          <a:xfrm>
            <a:off x="899592" y="4509120"/>
            <a:ext cx="1944216" cy="936104"/>
          </a:xfrm>
          <a:prstGeom prst="borderCallout3">
            <a:avLst>
              <a:gd name="adj1" fmla="val -8926"/>
              <a:gd name="adj2" fmla="val 99056"/>
              <a:gd name="adj3" fmla="val -231967"/>
              <a:gd name="adj4" fmla="val 185479"/>
              <a:gd name="adj5" fmla="val 691"/>
              <a:gd name="adj6" fmla="val -1774"/>
              <a:gd name="adj7" fmla="val -999"/>
              <a:gd name="adj8" fmla="val -494"/>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rtlCol="0" anchor="ctr"/>
          <a:lstStyle/>
          <a:p>
            <a:pPr lvl="0" algn="ctr"/>
            <a:endParaRPr lang="es-CO" dirty="0" smtClean="0">
              <a:solidFill>
                <a:schemeClr val="tx1"/>
              </a:solidFill>
              <a:latin typeface="+mn-lt"/>
              <a:ea typeface="+mn-ea"/>
              <a:cs typeface="+mn-cs"/>
            </a:endParaRPr>
          </a:p>
          <a:p>
            <a:pPr lvl="0" algn="ctr"/>
            <a:r>
              <a:rPr lang="es-CO" dirty="0" smtClean="0">
                <a:solidFill>
                  <a:schemeClr val="tx1"/>
                </a:solidFill>
                <a:latin typeface="+mn-lt"/>
                <a:ea typeface="+mn-ea"/>
                <a:cs typeface="+mn-cs"/>
              </a:rPr>
              <a:t>El desarrollo físico es menos acelerado</a:t>
            </a:r>
            <a:endParaRPr lang="es-ES" sz="1600" dirty="0" smtClean="0">
              <a:solidFill>
                <a:schemeClr val="tx1"/>
              </a:solidFill>
              <a:latin typeface="+mn-lt"/>
              <a:ea typeface="+mn-ea"/>
              <a:cs typeface="+mn-cs"/>
            </a:endParaRPr>
          </a:p>
          <a:p>
            <a:pPr algn="ctr"/>
            <a:endParaRPr lang="es-ES" dirty="0"/>
          </a:p>
        </p:txBody>
      </p:sp>
      <p:sp>
        <p:nvSpPr>
          <p:cNvPr id="9" name="8 Llamada con línea 3"/>
          <p:cNvSpPr/>
          <p:nvPr/>
        </p:nvSpPr>
        <p:spPr>
          <a:xfrm>
            <a:off x="6732240" y="4437112"/>
            <a:ext cx="1872208" cy="1008112"/>
          </a:xfrm>
          <a:prstGeom prst="borderCallout3">
            <a:avLst>
              <a:gd name="adj1" fmla="val -2879"/>
              <a:gd name="adj2" fmla="val 101770"/>
              <a:gd name="adj3" fmla="val -210337"/>
              <a:gd name="adj4" fmla="val -105509"/>
              <a:gd name="adj5" fmla="val 691"/>
              <a:gd name="adj6" fmla="val -1774"/>
              <a:gd name="adj7" fmla="val -999"/>
              <a:gd name="adj8" fmla="val -494"/>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lvl="0" algn="ctr"/>
            <a:endParaRPr lang="es-CO" dirty="0" smtClean="0">
              <a:solidFill>
                <a:schemeClr val="tx1"/>
              </a:solidFill>
              <a:latin typeface="+mn-lt"/>
              <a:ea typeface="+mn-ea"/>
              <a:cs typeface="+mn-cs"/>
            </a:endParaRPr>
          </a:p>
          <a:p>
            <a:pPr lvl="0" algn="ctr"/>
            <a:r>
              <a:rPr lang="es-CO" dirty="0" smtClean="0">
                <a:solidFill>
                  <a:schemeClr val="tx1"/>
                </a:solidFill>
                <a:latin typeface="+mn-lt"/>
                <a:ea typeface="+mn-ea"/>
                <a:cs typeface="+mn-cs"/>
              </a:rPr>
              <a:t>Los dientes permanentes aparecen</a:t>
            </a:r>
            <a:endParaRPr lang="es-ES" sz="1600" dirty="0" smtClean="0">
              <a:solidFill>
                <a:schemeClr val="tx1"/>
              </a:solidFill>
              <a:latin typeface="+mn-lt"/>
              <a:ea typeface="+mn-ea"/>
              <a:cs typeface="+mn-cs"/>
            </a:endParaRPr>
          </a:p>
          <a:p>
            <a:pPr algn="ctr"/>
            <a:endParaRPr lang="es-ES" dirty="0"/>
          </a:p>
        </p:txBody>
      </p:sp>
      <p:sp>
        <p:nvSpPr>
          <p:cNvPr id="10" name="9 Llamada con línea 3"/>
          <p:cNvSpPr/>
          <p:nvPr/>
        </p:nvSpPr>
        <p:spPr>
          <a:xfrm>
            <a:off x="3779912" y="4581128"/>
            <a:ext cx="1944216" cy="936104"/>
          </a:xfrm>
          <a:prstGeom prst="borderCallout3">
            <a:avLst>
              <a:gd name="adj1" fmla="val -7298"/>
              <a:gd name="adj2" fmla="val 101408"/>
              <a:gd name="adj3" fmla="val -238479"/>
              <a:gd name="adj4" fmla="val 45167"/>
              <a:gd name="adj5" fmla="val 691"/>
              <a:gd name="adj6" fmla="val -1774"/>
              <a:gd name="adj7" fmla="val -999"/>
              <a:gd name="adj8" fmla="val -494"/>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rtlCol="0" anchor="ctr"/>
          <a:lstStyle/>
          <a:p>
            <a:pPr lvl="0" algn="ctr"/>
            <a:r>
              <a:rPr lang="es-CO" dirty="0" smtClean="0">
                <a:solidFill>
                  <a:schemeClr val="tx1"/>
                </a:solidFill>
                <a:latin typeface="+mn-lt"/>
                <a:ea typeface="+mn-ea"/>
                <a:cs typeface="+mn-cs"/>
              </a:rPr>
              <a:t>El crecimiento cerebral</a:t>
            </a:r>
            <a:endParaRPr lang="es-ES" sz="1600" dirty="0">
              <a:solidFill>
                <a:schemeClr val="tx1"/>
              </a:solidFill>
              <a:latin typeface="+mn-lt"/>
              <a:ea typeface="+mn-ea"/>
              <a:cs typeface="+mn-cs"/>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style.rotation</p:attrName>
                                        </p:attrNameLst>
                                      </p:cBhvr>
                                      <p:tavLst>
                                        <p:tav tm="0">
                                          <p:val>
                                            <p:fltVal val="720"/>
                                          </p:val>
                                        </p:tav>
                                        <p:tav tm="100000">
                                          <p:val>
                                            <p:fltVal val="0"/>
                                          </p:val>
                                        </p:tav>
                                      </p:tavLst>
                                    </p:anim>
                                    <p:anim calcmode="lin" valueType="num">
                                      <p:cBhvr>
                                        <p:cTn id="9" dur="2000" fill="hold"/>
                                        <p:tgtEl>
                                          <p:spTgt spid="8"/>
                                        </p:tgtEl>
                                        <p:attrNameLst>
                                          <p:attrName>ppt_h</p:attrName>
                                        </p:attrNameLst>
                                      </p:cBhvr>
                                      <p:tavLst>
                                        <p:tav tm="0">
                                          <p:val>
                                            <p:fltVal val="0"/>
                                          </p:val>
                                        </p:tav>
                                        <p:tav tm="100000">
                                          <p:val>
                                            <p:strVal val="#ppt_h"/>
                                          </p:val>
                                        </p:tav>
                                      </p:tavLst>
                                    </p:anim>
                                    <p:anim calcmode="lin" valueType="num">
                                      <p:cBhvr>
                                        <p:cTn id="10" dur="2000" fill="hold"/>
                                        <p:tgtEl>
                                          <p:spTgt spid="8"/>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0" presetClass="entr" presetSubtype="0" decel="10000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strVal val="#ppt_w+.3"/>
                                          </p:val>
                                        </p:tav>
                                        <p:tav tm="100000">
                                          <p:val>
                                            <p:strVal val="#ppt_w"/>
                                          </p:val>
                                        </p:tav>
                                      </p:tavLst>
                                    </p:anim>
                                    <p:anim calcmode="lin" valueType="num">
                                      <p:cBhvr>
                                        <p:cTn id="16" dur="1000" fill="hold"/>
                                        <p:tgtEl>
                                          <p:spTgt spid="10"/>
                                        </p:tgtEl>
                                        <p:attrNameLst>
                                          <p:attrName>ppt_h</p:attrName>
                                        </p:attrNameLst>
                                      </p:cBhvr>
                                      <p:tavLst>
                                        <p:tav tm="0">
                                          <p:val>
                                            <p:strVal val="#ppt_h"/>
                                          </p:val>
                                        </p:tav>
                                        <p:tav tm="100000">
                                          <p:val>
                                            <p:strVal val="#ppt_h"/>
                                          </p:val>
                                        </p:tav>
                                      </p:tavLst>
                                    </p:anim>
                                    <p:animEffect transition="in" filter="fade">
                                      <p:cBhvr>
                                        <p:cTn id="17" dur="1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ox(in)">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endParaRPr lang="en-US" sz="2000" dirty="0"/>
          </a:p>
        </p:txBody>
      </p:sp>
      <p:sp>
        <p:nvSpPr>
          <p:cNvPr id="43011" name="AutoShape 3"/>
          <p:cNvSpPr>
            <a:spLocks noChangeArrowheads="1"/>
          </p:cNvSpPr>
          <p:nvPr/>
        </p:nvSpPr>
        <p:spPr bwMode="auto">
          <a:xfrm>
            <a:off x="6588224" y="2996952"/>
            <a:ext cx="2286000" cy="3456384"/>
          </a:xfrm>
          <a:prstGeom prst="roundRect">
            <a:avLst>
              <a:gd name="adj" fmla="val 16667"/>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lgn="ctr" eaLnBrk="0" hangingPunct="0"/>
            <a:endParaRPr lang="es-ES">
              <a:latin typeface="Verdana" pitchFamily="34" charset="0"/>
            </a:endParaRPr>
          </a:p>
        </p:txBody>
      </p:sp>
      <p:sp>
        <p:nvSpPr>
          <p:cNvPr id="43013" name="AutoShape 5"/>
          <p:cNvSpPr>
            <a:spLocks noChangeArrowheads="1"/>
          </p:cNvSpPr>
          <p:nvPr/>
        </p:nvSpPr>
        <p:spPr bwMode="auto">
          <a:xfrm>
            <a:off x="395536" y="2996952"/>
            <a:ext cx="2376264" cy="3312368"/>
          </a:xfrm>
          <a:prstGeom prst="roundRect">
            <a:avLst>
              <a:gd name="adj" fmla="val 16667"/>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eaLnBrk="0" hangingPunct="0"/>
            <a:endParaRPr lang="es-ES">
              <a:latin typeface="Verdana" pitchFamily="34" charset="0"/>
            </a:endParaRPr>
          </a:p>
        </p:txBody>
      </p:sp>
      <p:sp>
        <p:nvSpPr>
          <p:cNvPr id="43014" name="Text Box 6"/>
          <p:cNvSpPr txBox="1">
            <a:spLocks noChangeArrowheads="1"/>
          </p:cNvSpPr>
          <p:nvPr/>
        </p:nvSpPr>
        <p:spPr bwMode="auto">
          <a:xfrm>
            <a:off x="395536" y="3212976"/>
            <a:ext cx="2520280" cy="2862322"/>
          </a:xfrm>
          <a:prstGeom prst="rect">
            <a:avLst/>
          </a:prstGeom>
          <a:noFill/>
          <a:ln w="9525">
            <a:noFill/>
            <a:miter lim="800000"/>
            <a:headEnd/>
            <a:tailEnd/>
          </a:ln>
          <a:effectLst/>
        </p:spPr>
        <p:txBody>
          <a:bodyPr wrap="square">
            <a:spAutoFit/>
          </a:bodyPr>
          <a:lstStyle/>
          <a:p>
            <a:pPr lvl="0">
              <a:buFont typeface="Arial" pitchFamily="34" charset="0"/>
              <a:buChar char="•"/>
            </a:pPr>
            <a:r>
              <a:rPr lang="es-CO" sz="2000" dirty="0" smtClean="0"/>
              <a:t>Participa </a:t>
            </a:r>
            <a:r>
              <a:rPr lang="es-CO" sz="2000" dirty="0"/>
              <a:t>en </a:t>
            </a:r>
            <a:r>
              <a:rPr lang="es-CO" sz="2000" dirty="0" smtClean="0"/>
              <a:t>un amplio </a:t>
            </a:r>
            <a:r>
              <a:rPr lang="es-CO" sz="2000" dirty="0"/>
              <a:t>rango de </a:t>
            </a:r>
            <a:r>
              <a:rPr lang="es-CO" sz="2000" dirty="0" smtClean="0"/>
              <a:t>actividades motoras.</a:t>
            </a:r>
            <a:endParaRPr lang="es-ES" sz="2000" dirty="0"/>
          </a:p>
          <a:p>
            <a:pPr>
              <a:buFont typeface="Arial" pitchFamily="34" charset="0"/>
              <a:buChar char="•"/>
            </a:pPr>
            <a:endParaRPr lang="es-CO" sz="2000" dirty="0" smtClean="0"/>
          </a:p>
          <a:p>
            <a:pPr>
              <a:buFont typeface="Arial" pitchFamily="34" charset="0"/>
              <a:buChar char="•"/>
            </a:pPr>
            <a:r>
              <a:rPr lang="es-CO" sz="2000" dirty="0" smtClean="0"/>
              <a:t>Participan </a:t>
            </a:r>
            <a:r>
              <a:rPr lang="es-CO" sz="2000" dirty="0"/>
              <a:t>en deportes competitivos organizados.</a:t>
            </a:r>
            <a:endParaRPr lang="es-ES" sz="2000" dirty="0"/>
          </a:p>
          <a:p>
            <a:pPr lvl="0">
              <a:buFont typeface="Arial" pitchFamily="34" charset="0"/>
              <a:buChar char="•"/>
            </a:pPr>
            <a:endParaRPr lang="es-ES" sz="2000" dirty="0"/>
          </a:p>
        </p:txBody>
      </p:sp>
      <p:sp>
        <p:nvSpPr>
          <p:cNvPr id="43016" name="Freeform 8"/>
          <p:cNvSpPr>
            <a:spLocks/>
          </p:cNvSpPr>
          <p:nvPr/>
        </p:nvSpPr>
        <p:spPr bwMode="gray">
          <a:xfrm>
            <a:off x="2771800" y="2996952"/>
            <a:ext cx="1191320" cy="1296144"/>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31765"/>
                  <a:invGamma/>
                </a:schemeClr>
              </a:gs>
            </a:gsLst>
            <a:lin ang="0" scaled="1"/>
          </a:gradFill>
          <a:ln w="0">
            <a:noFill/>
            <a:prstDash val="solid"/>
            <a:round/>
            <a:headEnd/>
            <a:tailEnd/>
          </a:ln>
        </p:spPr>
        <p:txBody>
          <a:bodyPr/>
          <a:lstStyle/>
          <a:p>
            <a:endParaRPr lang="es-ES"/>
          </a:p>
        </p:txBody>
      </p:sp>
      <p:sp>
        <p:nvSpPr>
          <p:cNvPr id="43018" name="Freeform 10"/>
          <p:cNvSpPr>
            <a:spLocks/>
          </p:cNvSpPr>
          <p:nvPr/>
        </p:nvSpPr>
        <p:spPr bwMode="gray">
          <a:xfrm flipH="1">
            <a:off x="5508103" y="2924944"/>
            <a:ext cx="1008112" cy="1368152"/>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1"/>
              </a:gs>
              <a:gs pos="100000">
                <a:schemeClr val="accent1">
                  <a:gamma/>
                  <a:tint val="31765"/>
                  <a:invGamma/>
                </a:schemeClr>
              </a:gs>
            </a:gsLst>
            <a:lin ang="0" scaled="1"/>
          </a:gradFill>
          <a:ln w="0">
            <a:noFill/>
            <a:prstDash val="solid"/>
            <a:round/>
            <a:headEnd/>
            <a:tailEnd/>
          </a:ln>
        </p:spPr>
        <p:txBody>
          <a:bodyPr/>
          <a:lstStyle/>
          <a:p>
            <a:endParaRPr lang="es-ES"/>
          </a:p>
        </p:txBody>
      </p:sp>
      <p:grpSp>
        <p:nvGrpSpPr>
          <p:cNvPr id="43019" name="Group 11"/>
          <p:cNvGrpSpPr>
            <a:grpSpLocks/>
          </p:cNvGrpSpPr>
          <p:nvPr/>
        </p:nvGrpSpPr>
        <p:grpSpPr bwMode="auto">
          <a:xfrm>
            <a:off x="3048000" y="1552575"/>
            <a:ext cx="2998788" cy="1601788"/>
            <a:chOff x="1997" y="1314"/>
            <a:chExt cx="1889" cy="1009"/>
          </a:xfrm>
        </p:grpSpPr>
        <p:grpSp>
          <p:nvGrpSpPr>
            <p:cNvPr id="43020" name="Group 12"/>
            <p:cNvGrpSpPr>
              <a:grpSpLocks/>
            </p:cNvGrpSpPr>
            <p:nvPr/>
          </p:nvGrpSpPr>
          <p:grpSpPr bwMode="auto">
            <a:xfrm>
              <a:off x="1997" y="1404"/>
              <a:ext cx="1889" cy="919"/>
              <a:chOff x="1973" y="1027"/>
              <a:chExt cx="1926" cy="937"/>
            </a:xfrm>
          </p:grpSpPr>
          <p:sp>
            <p:nvSpPr>
              <p:cNvPr id="43021" name="Oval 13"/>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p>
                <a:endParaRPr lang="es-ES"/>
              </a:p>
            </p:txBody>
          </p:sp>
          <p:sp>
            <p:nvSpPr>
              <p:cNvPr id="43022" name="Oval 14"/>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p>
                <a:endParaRPr lang="es-ES"/>
              </a:p>
            </p:txBody>
          </p:sp>
        </p:grpSp>
        <p:sp>
          <p:nvSpPr>
            <p:cNvPr id="43023" name="Oval 15"/>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w="9525" algn="ctr">
              <a:noFill/>
              <a:round/>
              <a:headEnd/>
              <a:tailEnd/>
            </a:ln>
            <a:effectLst/>
          </p:spPr>
          <p:txBody>
            <a:bodyPr vert="eaVert" wrap="none" anchor="ctr"/>
            <a:lstStyle/>
            <a:p>
              <a:endParaRPr lang="es-ES"/>
            </a:p>
          </p:txBody>
        </p:sp>
        <p:sp>
          <p:nvSpPr>
            <p:cNvPr id="43024" name="Oval 16"/>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w="9525" algn="ctr">
              <a:noFill/>
              <a:round/>
              <a:headEnd/>
              <a:tailEnd/>
            </a:ln>
            <a:effectLst/>
          </p:spPr>
          <p:txBody>
            <a:bodyPr vert="eaVert" wrap="none" anchor="ctr"/>
            <a:lstStyle/>
            <a:p>
              <a:endParaRPr lang="es-ES"/>
            </a:p>
          </p:txBody>
        </p:sp>
        <p:sp>
          <p:nvSpPr>
            <p:cNvPr id="43025" name="Oval 17"/>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noFill/>
              <a:round/>
              <a:headEnd/>
              <a:tailEnd/>
            </a:ln>
            <a:effectLst/>
          </p:spPr>
          <p:txBody>
            <a:bodyPr vert="eaVert" wrap="none" anchor="ctr"/>
            <a:lstStyle/>
            <a:p>
              <a:endParaRPr lang="es-ES"/>
            </a:p>
          </p:txBody>
        </p:sp>
        <p:sp>
          <p:nvSpPr>
            <p:cNvPr id="43026" name="Oval 18"/>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w="9525" algn="ctr">
              <a:noFill/>
              <a:round/>
              <a:headEnd/>
              <a:tailEnd/>
            </a:ln>
            <a:effectLst/>
          </p:spPr>
          <p:txBody>
            <a:bodyPr vert="eaVert" wrap="none" anchor="ctr"/>
            <a:lstStyle/>
            <a:p>
              <a:endParaRPr lang="es-ES"/>
            </a:p>
          </p:txBody>
        </p:sp>
      </p:grpSp>
      <p:sp>
        <p:nvSpPr>
          <p:cNvPr id="43027" name="Text Box 19"/>
          <p:cNvSpPr txBox="1">
            <a:spLocks noChangeArrowheads="1"/>
          </p:cNvSpPr>
          <p:nvPr/>
        </p:nvSpPr>
        <p:spPr bwMode="auto">
          <a:xfrm>
            <a:off x="3419872" y="1628800"/>
            <a:ext cx="2337499" cy="1046440"/>
          </a:xfrm>
          <a:prstGeom prst="rect">
            <a:avLst/>
          </a:prstGeom>
          <a:noFill/>
          <a:ln w="9525" algn="ctr">
            <a:noFill/>
            <a:miter lim="800000"/>
            <a:headEnd/>
            <a:tailEnd/>
          </a:ln>
          <a:effectLst/>
        </p:spPr>
        <p:txBody>
          <a:bodyPr wrap="none">
            <a:spAutoFit/>
          </a:bodyPr>
          <a:lstStyle/>
          <a:p>
            <a:pPr algn="ctr" eaLnBrk="0" hangingPunct="0"/>
            <a:r>
              <a:rPr lang="es-CO" sz="2400" b="1" dirty="0">
                <a:latin typeface="Comic Sans MS" pitchFamily="66" charset="0"/>
              </a:rPr>
              <a:t>Desarrollo </a:t>
            </a:r>
            <a:endParaRPr lang="es-CO" sz="2400" b="1" dirty="0" smtClean="0">
              <a:latin typeface="Comic Sans MS" pitchFamily="66" charset="0"/>
            </a:endParaRPr>
          </a:p>
          <a:p>
            <a:pPr algn="ctr" eaLnBrk="0" hangingPunct="0"/>
            <a:r>
              <a:rPr lang="es-CO" sz="2400" b="1" dirty="0" smtClean="0">
                <a:latin typeface="Comic Sans MS" pitchFamily="66" charset="0"/>
              </a:rPr>
              <a:t>motor </a:t>
            </a:r>
            <a:r>
              <a:rPr lang="es-CO" sz="2400" b="1" dirty="0">
                <a:latin typeface="Comic Sans MS" pitchFamily="66" charset="0"/>
              </a:rPr>
              <a:t>y Juego</a:t>
            </a:r>
            <a:endParaRPr lang="es-ES" sz="2400" b="1" dirty="0">
              <a:latin typeface="Comic Sans MS" pitchFamily="66" charset="0"/>
            </a:endParaRPr>
          </a:p>
          <a:p>
            <a:pPr algn="ctr" eaLnBrk="0" hangingPunct="0"/>
            <a:endParaRPr lang="en-US" sz="1400" dirty="0">
              <a:solidFill>
                <a:srgbClr val="000000"/>
              </a:solidFill>
              <a:latin typeface="Comic Sans MS" pitchFamily="66" charset="0"/>
            </a:endParaRPr>
          </a:p>
        </p:txBody>
      </p:sp>
      <p:sp>
        <p:nvSpPr>
          <p:cNvPr id="43028" name="Text Box 20"/>
          <p:cNvSpPr txBox="1">
            <a:spLocks noChangeArrowheads="1"/>
          </p:cNvSpPr>
          <p:nvPr/>
        </p:nvSpPr>
        <p:spPr bwMode="auto">
          <a:xfrm>
            <a:off x="6588224" y="3140968"/>
            <a:ext cx="2232248" cy="3077766"/>
          </a:xfrm>
          <a:prstGeom prst="rect">
            <a:avLst/>
          </a:prstGeom>
          <a:noFill/>
          <a:ln w="9525">
            <a:noFill/>
            <a:miter lim="800000"/>
            <a:headEnd/>
            <a:tailEnd/>
          </a:ln>
          <a:effectLst/>
        </p:spPr>
        <p:txBody>
          <a:bodyPr wrap="square">
            <a:spAutoFit/>
          </a:bodyPr>
          <a:lstStyle/>
          <a:p>
            <a:pPr lvl="0" eaLnBrk="0" hangingPunct="0">
              <a:buFont typeface="Arial" pitchFamily="34" charset="0"/>
              <a:buChar char="•"/>
            </a:pPr>
            <a:r>
              <a:rPr lang="es-CO" sz="2000" dirty="0" smtClean="0"/>
              <a:t>Desarrollo </a:t>
            </a:r>
            <a:r>
              <a:rPr lang="es-CO" sz="2000" dirty="0"/>
              <a:t>de habilidades de los niños y </a:t>
            </a:r>
            <a:r>
              <a:rPr lang="es-CO" sz="2000" dirty="0" smtClean="0"/>
              <a:t>enfatizar </a:t>
            </a:r>
            <a:r>
              <a:rPr lang="es-CO" sz="2000" dirty="0"/>
              <a:t>la diversión y la buena condición </a:t>
            </a:r>
            <a:r>
              <a:rPr lang="es-CO" sz="2000" dirty="0" smtClean="0"/>
              <a:t>física</a:t>
            </a:r>
          </a:p>
          <a:p>
            <a:pPr lvl="0" eaLnBrk="0" hangingPunct="0">
              <a:buFont typeface="Arial" pitchFamily="34" charset="0"/>
              <a:buChar char="•"/>
            </a:pPr>
            <a:endParaRPr lang="es-CO" sz="2000" dirty="0" smtClean="0"/>
          </a:p>
          <a:p>
            <a:pPr eaLnBrk="0" hangingPunct="0">
              <a:buFont typeface="Arial" pitchFamily="34" charset="0"/>
              <a:buChar char="•"/>
            </a:pPr>
            <a:r>
              <a:rPr lang="es-CO" sz="2000" dirty="0" smtClean="0"/>
              <a:t>Juego físico y vigoroso.</a:t>
            </a:r>
          </a:p>
          <a:p>
            <a:pPr lvl="0" eaLnBrk="0" hangingPunct="0">
              <a:buFont typeface="Arial" pitchFamily="34" charset="0"/>
              <a:buChar char="•"/>
            </a:pPr>
            <a:endParaRPr lang="en-US" sz="1400" dirty="0">
              <a:solidFill>
                <a:srgbClr val="000000"/>
              </a:solidFill>
            </a:endParaRPr>
          </a:p>
        </p:txBody>
      </p:sp>
      <p:pic>
        <p:nvPicPr>
          <p:cNvPr id="21" name="20 Imagen" descr="escudo.gif"/>
          <p:cNvPicPr>
            <a:picLocks noChangeAspect="1"/>
          </p:cNvPicPr>
          <p:nvPr/>
        </p:nvPicPr>
        <p:blipFill>
          <a:blip r:embed="rId3" cstate="print"/>
          <a:stretch>
            <a:fillRect/>
          </a:stretch>
        </p:blipFill>
        <p:spPr>
          <a:xfrm>
            <a:off x="179512" y="404664"/>
            <a:ext cx="1224136" cy="1426406"/>
          </a:xfrm>
          <a:prstGeom prst="rect">
            <a:avLst/>
          </a:prstGeom>
          <a:solidFill>
            <a:schemeClr val="bg1"/>
          </a:solidFill>
          <a:ln>
            <a:noFill/>
          </a:ln>
          <a:effectLst>
            <a:softEdge rad="112500"/>
          </a:effectLst>
        </p:spPr>
      </p:pic>
      <p:pic>
        <p:nvPicPr>
          <p:cNvPr id="22" name="Picture 6" descr="LogoDep"/>
          <p:cNvPicPr>
            <a:picLocks noChangeAspect="1" noChangeArrowheads="1"/>
          </p:cNvPicPr>
          <p:nvPr/>
        </p:nvPicPr>
        <p:blipFill>
          <a:blip r:embed="rId4" cstate="print"/>
          <a:srcRect/>
          <a:stretch>
            <a:fillRect/>
          </a:stretch>
        </p:blipFill>
        <p:spPr bwMode="auto">
          <a:xfrm>
            <a:off x="7812360" y="260648"/>
            <a:ext cx="1331640" cy="1285884"/>
          </a:xfrm>
          <a:prstGeom prst="rect">
            <a:avLst/>
          </a:prstGeom>
          <a:ln>
            <a:noFill/>
          </a:ln>
          <a:effectLst>
            <a:softEdge rad="112500"/>
          </a:effectLst>
        </p:spPr>
      </p:pic>
      <p:sp>
        <p:nvSpPr>
          <p:cNvPr id="28" name="27 Flecha abajo"/>
          <p:cNvSpPr/>
          <p:nvPr/>
        </p:nvSpPr>
        <p:spPr>
          <a:xfrm>
            <a:off x="4355976" y="3212976"/>
            <a:ext cx="504056" cy="864096"/>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sp>
        <p:nvSpPr>
          <p:cNvPr id="29" name="AutoShape 3"/>
          <p:cNvSpPr>
            <a:spLocks noChangeArrowheads="1"/>
          </p:cNvSpPr>
          <p:nvPr/>
        </p:nvSpPr>
        <p:spPr bwMode="auto">
          <a:xfrm>
            <a:off x="3563888" y="4149080"/>
            <a:ext cx="2232248" cy="2232248"/>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eaLnBrk="0" hangingPunct="0"/>
            <a:endParaRPr lang="es-ES">
              <a:latin typeface="Verdana" pitchFamily="34" charset="0"/>
            </a:endParaRPr>
          </a:p>
        </p:txBody>
      </p:sp>
      <p:sp>
        <p:nvSpPr>
          <p:cNvPr id="31" name="Text Box 20"/>
          <p:cNvSpPr txBox="1">
            <a:spLocks noChangeArrowheads="1"/>
          </p:cNvSpPr>
          <p:nvPr/>
        </p:nvSpPr>
        <p:spPr bwMode="auto">
          <a:xfrm>
            <a:off x="3563888" y="4293096"/>
            <a:ext cx="2232248" cy="1938992"/>
          </a:xfrm>
          <a:prstGeom prst="rect">
            <a:avLst/>
          </a:prstGeom>
          <a:noFill/>
          <a:ln w="9525">
            <a:noFill/>
            <a:miter lim="800000"/>
            <a:headEnd/>
            <a:tailEnd/>
          </a:ln>
          <a:effectLst/>
        </p:spPr>
        <p:txBody>
          <a:bodyPr wrap="square">
            <a:spAutoFit/>
          </a:bodyPr>
          <a:lstStyle/>
          <a:p>
            <a:pPr eaLnBrk="0" hangingPunct="0">
              <a:buFont typeface="Arial" pitchFamily="34" charset="0"/>
              <a:buChar char="•"/>
            </a:pPr>
            <a:r>
              <a:rPr lang="es-CO" sz="2000" dirty="0"/>
              <a:t>Los juegos de los niños varones son más físicos y los de las niñas son </a:t>
            </a:r>
            <a:r>
              <a:rPr lang="es-CO" sz="2000" dirty="0" smtClean="0"/>
              <a:t>más verbales</a:t>
            </a:r>
            <a:r>
              <a:rPr lang="es-CO" sz="2000" dirty="0"/>
              <a:t>.</a:t>
            </a:r>
            <a:endParaRPr lang="en-US" sz="1400" dirty="0">
              <a:solidFill>
                <a:srgbClr val="000000"/>
              </a:solidFill>
            </a:endParaRPr>
          </a:p>
        </p:txBody>
      </p:sp>
      <p:sp>
        <p:nvSpPr>
          <p:cNvPr id="32" name="Text Box 20"/>
          <p:cNvSpPr txBox="1">
            <a:spLocks noChangeArrowheads="1"/>
          </p:cNvSpPr>
          <p:nvPr/>
        </p:nvSpPr>
        <p:spPr bwMode="auto">
          <a:xfrm>
            <a:off x="6660232" y="3284984"/>
            <a:ext cx="2232248" cy="307777"/>
          </a:xfrm>
          <a:prstGeom prst="rect">
            <a:avLst/>
          </a:prstGeom>
          <a:noFill/>
          <a:ln w="9525">
            <a:noFill/>
            <a:miter lim="800000"/>
            <a:headEnd/>
            <a:tailEnd/>
          </a:ln>
          <a:effectLst/>
        </p:spPr>
        <p:txBody>
          <a:bodyPr wrap="square">
            <a:spAutoFit/>
          </a:bodyPr>
          <a:lstStyle/>
          <a:p>
            <a:pPr eaLnBrk="0" hangingPunct="0">
              <a:buFont typeface="Arial" pitchFamily="34" charset="0"/>
              <a:buChar char="•"/>
            </a:pPr>
            <a:endParaRPr lang="en-US" sz="1400" dirty="0">
              <a:solidFill>
                <a:srgbClr val="000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3019"/>
                                        </p:tgtEl>
                                        <p:attrNameLst>
                                          <p:attrName>style.visibility</p:attrName>
                                        </p:attrNameLst>
                                      </p:cBhvr>
                                      <p:to>
                                        <p:strVal val="visible"/>
                                      </p:to>
                                    </p:set>
                                    <p:animEffect transition="in" filter="wheel(4)">
                                      <p:cBhvr>
                                        <p:cTn id="7" dur="2000"/>
                                        <p:tgtEl>
                                          <p:spTgt spid="43019"/>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43013"/>
                                        </p:tgtEl>
                                        <p:attrNameLst>
                                          <p:attrName>style.visibility</p:attrName>
                                        </p:attrNameLst>
                                      </p:cBhvr>
                                      <p:to>
                                        <p:strVal val="visible"/>
                                      </p:to>
                                    </p:set>
                                    <p:anim calcmode="lin" valueType="num">
                                      <p:cBhvr>
                                        <p:cTn id="12" dur="500" fill="hold"/>
                                        <p:tgtEl>
                                          <p:spTgt spid="43013"/>
                                        </p:tgtEl>
                                        <p:attrNameLst>
                                          <p:attrName>ppt_w</p:attrName>
                                        </p:attrNameLst>
                                      </p:cBhvr>
                                      <p:tavLst>
                                        <p:tav tm="0">
                                          <p:val>
                                            <p:fltVal val="0"/>
                                          </p:val>
                                        </p:tav>
                                        <p:tav tm="100000">
                                          <p:val>
                                            <p:strVal val="#ppt_w"/>
                                          </p:val>
                                        </p:tav>
                                      </p:tavLst>
                                    </p:anim>
                                    <p:anim calcmode="lin" valueType="num">
                                      <p:cBhvr>
                                        <p:cTn id="13" dur="500" fill="hold"/>
                                        <p:tgtEl>
                                          <p:spTgt spid="43013"/>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52" presetClass="entr" presetSubtype="0" fill="hold" grpId="0" nodeType="clickEffect">
                                  <p:stCondLst>
                                    <p:cond delay="0"/>
                                  </p:stCondLst>
                                  <p:childTnLst>
                                    <p:set>
                                      <p:cBhvr>
                                        <p:cTn id="17" dur="1" fill="hold">
                                          <p:stCondLst>
                                            <p:cond delay="0"/>
                                          </p:stCondLst>
                                        </p:cTn>
                                        <p:tgtEl>
                                          <p:spTgt spid="29"/>
                                        </p:tgtEl>
                                        <p:attrNameLst>
                                          <p:attrName>style.visibility</p:attrName>
                                        </p:attrNameLst>
                                      </p:cBhvr>
                                      <p:to>
                                        <p:strVal val="visible"/>
                                      </p:to>
                                    </p:set>
                                    <p:animScale>
                                      <p:cBhvr>
                                        <p:cTn id="18"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29"/>
                                        </p:tgtEl>
                                        <p:attrNameLst>
                                          <p:attrName>ppt_x</p:attrName>
                                          <p:attrName>ppt_y</p:attrName>
                                        </p:attrNameLst>
                                      </p:cBhvr>
                                    </p:animMotion>
                                    <p:animEffect transition="in" filter="fade">
                                      <p:cBhvr>
                                        <p:cTn id="20" dur="1000"/>
                                        <p:tgtEl>
                                          <p:spTgt spid="29"/>
                                        </p:tgtEl>
                                      </p:cBhvr>
                                    </p:animEffect>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3011"/>
                                        </p:tgtEl>
                                        <p:attrNameLst>
                                          <p:attrName>style.visibility</p:attrName>
                                        </p:attrNameLst>
                                      </p:cBhvr>
                                      <p:to>
                                        <p:strVal val="visible"/>
                                      </p:to>
                                    </p:set>
                                    <p:animEffect transition="in" filter="wipe(down)">
                                      <p:cBhvr>
                                        <p:cTn id="25" dur="580">
                                          <p:stCondLst>
                                            <p:cond delay="0"/>
                                          </p:stCondLst>
                                        </p:cTn>
                                        <p:tgtEl>
                                          <p:spTgt spid="43011"/>
                                        </p:tgtEl>
                                      </p:cBhvr>
                                    </p:animEffect>
                                    <p:anim calcmode="lin" valueType="num">
                                      <p:cBhvr>
                                        <p:cTn id="26" dur="1822" tmFilter="0,0; 0.14,0.36; 0.43,0.73; 0.71,0.91; 1.0,1.0">
                                          <p:stCondLst>
                                            <p:cond delay="0"/>
                                          </p:stCondLst>
                                        </p:cTn>
                                        <p:tgtEl>
                                          <p:spTgt spid="43011"/>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3011"/>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3011"/>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3011"/>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3011"/>
                                        </p:tgtEl>
                                        <p:attrNameLst>
                                          <p:attrName>ppt_y</p:attrName>
                                        </p:attrNameLst>
                                      </p:cBhvr>
                                      <p:tavLst>
                                        <p:tav tm="0" fmla="#ppt_y-sin(pi*$)/81">
                                          <p:val>
                                            <p:fltVal val="0"/>
                                          </p:val>
                                        </p:tav>
                                        <p:tav tm="100000">
                                          <p:val>
                                            <p:fltVal val="1"/>
                                          </p:val>
                                        </p:tav>
                                      </p:tavLst>
                                    </p:anim>
                                    <p:animScale>
                                      <p:cBhvr>
                                        <p:cTn id="31" dur="26">
                                          <p:stCondLst>
                                            <p:cond delay="650"/>
                                          </p:stCondLst>
                                        </p:cTn>
                                        <p:tgtEl>
                                          <p:spTgt spid="43011"/>
                                        </p:tgtEl>
                                      </p:cBhvr>
                                      <p:to x="100000" y="60000"/>
                                    </p:animScale>
                                    <p:animScale>
                                      <p:cBhvr>
                                        <p:cTn id="32" dur="166" decel="50000">
                                          <p:stCondLst>
                                            <p:cond delay="676"/>
                                          </p:stCondLst>
                                        </p:cTn>
                                        <p:tgtEl>
                                          <p:spTgt spid="43011"/>
                                        </p:tgtEl>
                                      </p:cBhvr>
                                      <p:to x="100000" y="100000"/>
                                    </p:animScale>
                                    <p:animScale>
                                      <p:cBhvr>
                                        <p:cTn id="33" dur="26">
                                          <p:stCondLst>
                                            <p:cond delay="1312"/>
                                          </p:stCondLst>
                                        </p:cTn>
                                        <p:tgtEl>
                                          <p:spTgt spid="43011"/>
                                        </p:tgtEl>
                                      </p:cBhvr>
                                      <p:to x="100000" y="80000"/>
                                    </p:animScale>
                                    <p:animScale>
                                      <p:cBhvr>
                                        <p:cTn id="34" dur="166" decel="50000">
                                          <p:stCondLst>
                                            <p:cond delay="1338"/>
                                          </p:stCondLst>
                                        </p:cTn>
                                        <p:tgtEl>
                                          <p:spTgt spid="43011"/>
                                        </p:tgtEl>
                                      </p:cBhvr>
                                      <p:to x="100000" y="100000"/>
                                    </p:animScale>
                                    <p:animScale>
                                      <p:cBhvr>
                                        <p:cTn id="35" dur="26">
                                          <p:stCondLst>
                                            <p:cond delay="1642"/>
                                          </p:stCondLst>
                                        </p:cTn>
                                        <p:tgtEl>
                                          <p:spTgt spid="43011"/>
                                        </p:tgtEl>
                                      </p:cBhvr>
                                      <p:to x="100000" y="90000"/>
                                    </p:animScale>
                                    <p:animScale>
                                      <p:cBhvr>
                                        <p:cTn id="36" dur="166" decel="50000">
                                          <p:stCondLst>
                                            <p:cond delay="1668"/>
                                          </p:stCondLst>
                                        </p:cTn>
                                        <p:tgtEl>
                                          <p:spTgt spid="43011"/>
                                        </p:tgtEl>
                                      </p:cBhvr>
                                      <p:to x="100000" y="100000"/>
                                    </p:animScale>
                                    <p:animScale>
                                      <p:cBhvr>
                                        <p:cTn id="37" dur="26">
                                          <p:stCondLst>
                                            <p:cond delay="1808"/>
                                          </p:stCondLst>
                                        </p:cTn>
                                        <p:tgtEl>
                                          <p:spTgt spid="43011"/>
                                        </p:tgtEl>
                                      </p:cBhvr>
                                      <p:to x="100000" y="95000"/>
                                    </p:animScale>
                                    <p:animScale>
                                      <p:cBhvr>
                                        <p:cTn id="38" dur="166" decel="50000">
                                          <p:stCondLst>
                                            <p:cond delay="1834"/>
                                          </p:stCondLst>
                                        </p:cTn>
                                        <p:tgtEl>
                                          <p:spTgt spid="430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animBg="1"/>
      <p:bldP spid="43013"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dirty="0" smtClean="0"/>
              <a:t>Dinámica de Juego </a:t>
            </a:r>
            <a:endParaRPr lang="es-ES" dirty="0"/>
          </a:p>
        </p:txBody>
      </p:sp>
      <p:graphicFrame>
        <p:nvGraphicFramePr>
          <p:cNvPr id="4" name="3 Marcador de contenido"/>
          <p:cNvGraphicFramePr>
            <a:graphicFrameLocks noGrp="1"/>
          </p:cNvGraphicFramePr>
          <p:nvPr>
            <p:ph idx="1"/>
          </p:nvPr>
        </p:nvGraphicFramePr>
        <p:xfrm>
          <a:off x="457200" y="1295400"/>
          <a:ext cx="82296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4 Imagen" descr="escudo.gif"/>
          <p:cNvPicPr>
            <a:picLocks noChangeAspect="1"/>
          </p:cNvPicPr>
          <p:nvPr/>
        </p:nvPicPr>
        <p:blipFill>
          <a:blip r:embed="rId8" cstate="print"/>
          <a:stretch>
            <a:fillRect/>
          </a:stretch>
        </p:blipFill>
        <p:spPr>
          <a:xfrm>
            <a:off x="179512" y="404664"/>
            <a:ext cx="1224136" cy="1426406"/>
          </a:xfrm>
          <a:prstGeom prst="rect">
            <a:avLst/>
          </a:prstGeom>
          <a:solidFill>
            <a:schemeClr val="bg1"/>
          </a:solidFill>
          <a:ln>
            <a:noFill/>
          </a:ln>
          <a:effectLst>
            <a:softEdge rad="112500"/>
          </a:effectLst>
        </p:spPr>
      </p:pic>
      <p:pic>
        <p:nvPicPr>
          <p:cNvPr id="6" name="Picture 6" descr="LogoDep"/>
          <p:cNvPicPr>
            <a:picLocks noChangeAspect="1" noChangeArrowheads="1"/>
          </p:cNvPicPr>
          <p:nvPr/>
        </p:nvPicPr>
        <p:blipFill>
          <a:blip r:embed="rId9" cstate="print"/>
          <a:srcRect/>
          <a:stretch>
            <a:fillRect/>
          </a:stretch>
        </p:blipFill>
        <p:spPr bwMode="auto">
          <a:xfrm>
            <a:off x="7812360" y="260648"/>
            <a:ext cx="1331640" cy="1285884"/>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61" name="Picture 25" descr="D:\Documents and Settings\SEBASTIAN\Configuración local\Archivos temporales de Internet\Content.IE5\OMFV7U7N\MP900439508[1].jpg"/>
          <p:cNvPicPr>
            <a:picLocks noChangeAspect="1" noChangeArrowheads="1"/>
          </p:cNvPicPr>
          <p:nvPr/>
        </p:nvPicPr>
        <p:blipFill>
          <a:blip r:embed="rId3" cstate="print"/>
          <a:srcRect/>
          <a:stretch>
            <a:fillRect/>
          </a:stretch>
        </p:blipFill>
        <p:spPr bwMode="auto">
          <a:xfrm>
            <a:off x="0" y="2996952"/>
            <a:ext cx="2000903" cy="3096344"/>
          </a:xfrm>
          <a:prstGeom prst="rect">
            <a:avLst/>
          </a:prstGeom>
          <a:noFill/>
        </p:spPr>
      </p:pic>
      <p:sp>
        <p:nvSpPr>
          <p:cNvPr id="65538" name="Rectangle 2"/>
          <p:cNvSpPr>
            <a:spLocks noGrp="1" noChangeArrowheads="1"/>
          </p:cNvSpPr>
          <p:nvPr>
            <p:ph type="title"/>
          </p:nvPr>
        </p:nvSpPr>
        <p:spPr/>
        <p:txBody>
          <a:bodyPr/>
          <a:lstStyle/>
          <a:p>
            <a:r>
              <a:rPr lang="en-US" dirty="0" err="1" smtClean="0"/>
              <a:t>Desarrollo</a:t>
            </a:r>
            <a:r>
              <a:rPr lang="en-US" dirty="0" smtClean="0"/>
              <a:t> </a:t>
            </a:r>
            <a:r>
              <a:rPr lang="en-US" dirty="0" err="1" smtClean="0"/>
              <a:t>Cognitivo</a:t>
            </a:r>
            <a:endParaRPr lang="en-US" dirty="0"/>
          </a:p>
        </p:txBody>
      </p:sp>
      <p:pic>
        <p:nvPicPr>
          <p:cNvPr id="26" name="25 Imagen" descr="escudo.gif"/>
          <p:cNvPicPr>
            <a:picLocks noChangeAspect="1"/>
          </p:cNvPicPr>
          <p:nvPr/>
        </p:nvPicPr>
        <p:blipFill>
          <a:blip r:embed="rId4" cstate="print"/>
          <a:stretch>
            <a:fillRect/>
          </a:stretch>
        </p:blipFill>
        <p:spPr>
          <a:xfrm>
            <a:off x="179512" y="404664"/>
            <a:ext cx="1224136" cy="1426406"/>
          </a:xfrm>
          <a:prstGeom prst="rect">
            <a:avLst/>
          </a:prstGeom>
          <a:solidFill>
            <a:schemeClr val="bg1"/>
          </a:solidFill>
          <a:ln>
            <a:noFill/>
          </a:ln>
          <a:effectLst>
            <a:softEdge rad="112500"/>
          </a:effectLst>
        </p:spPr>
      </p:pic>
      <p:pic>
        <p:nvPicPr>
          <p:cNvPr id="27" name="Picture 6" descr="LogoDep"/>
          <p:cNvPicPr>
            <a:picLocks noChangeAspect="1" noChangeArrowheads="1"/>
          </p:cNvPicPr>
          <p:nvPr/>
        </p:nvPicPr>
        <p:blipFill>
          <a:blip r:embed="rId5" cstate="print"/>
          <a:srcRect/>
          <a:stretch>
            <a:fillRect/>
          </a:stretch>
        </p:blipFill>
        <p:spPr bwMode="auto">
          <a:xfrm>
            <a:off x="7812360" y="260648"/>
            <a:ext cx="1331640" cy="1285884"/>
          </a:xfrm>
          <a:prstGeom prst="rect">
            <a:avLst/>
          </a:prstGeom>
          <a:ln>
            <a:noFill/>
          </a:ln>
          <a:effectLst>
            <a:softEdge rad="112500"/>
          </a:effectLst>
        </p:spPr>
      </p:pic>
      <p:graphicFrame>
        <p:nvGraphicFramePr>
          <p:cNvPr id="30" name="29 Diagrama"/>
          <p:cNvGraphicFramePr/>
          <p:nvPr/>
        </p:nvGraphicFramePr>
        <p:xfrm>
          <a:off x="1524000" y="1397000"/>
          <a:ext cx="6432376" cy="455228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5561"/>
                                        </p:tgtEl>
                                        <p:attrNameLst>
                                          <p:attrName>style.visibility</p:attrName>
                                        </p:attrNameLst>
                                      </p:cBhvr>
                                      <p:to>
                                        <p:strVal val="visible"/>
                                      </p:to>
                                    </p:set>
                                    <p:anim calcmode="lin" valueType="num">
                                      <p:cBhvr>
                                        <p:cTn id="7" dur="1000" fill="hold"/>
                                        <p:tgtEl>
                                          <p:spTgt spid="65561"/>
                                        </p:tgtEl>
                                        <p:attrNameLst>
                                          <p:attrName>ppt_w</p:attrName>
                                        </p:attrNameLst>
                                      </p:cBhvr>
                                      <p:tavLst>
                                        <p:tav tm="0">
                                          <p:val>
                                            <p:strVal val="#ppt_w+.3"/>
                                          </p:val>
                                        </p:tav>
                                        <p:tav tm="100000">
                                          <p:val>
                                            <p:strVal val="#ppt_w"/>
                                          </p:val>
                                        </p:tav>
                                      </p:tavLst>
                                    </p:anim>
                                    <p:anim calcmode="lin" valueType="num">
                                      <p:cBhvr>
                                        <p:cTn id="8" dur="1000" fill="hold"/>
                                        <p:tgtEl>
                                          <p:spTgt spid="65561"/>
                                        </p:tgtEl>
                                        <p:attrNameLst>
                                          <p:attrName>ppt_h</p:attrName>
                                        </p:attrNameLst>
                                      </p:cBhvr>
                                      <p:tavLst>
                                        <p:tav tm="0">
                                          <p:val>
                                            <p:strVal val="#ppt_h"/>
                                          </p:val>
                                        </p:tav>
                                        <p:tav tm="100000">
                                          <p:val>
                                            <p:strVal val="#ppt_h"/>
                                          </p:val>
                                        </p:tav>
                                      </p:tavLst>
                                    </p:anim>
                                    <p:animEffect transition="in" filter="fade">
                                      <p:cBhvr>
                                        <p:cTn id="9" dur="1000"/>
                                        <p:tgtEl>
                                          <p:spTgt spid="65561"/>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p:cTn id="14" dur="1000" fill="hold"/>
                                        <p:tgtEl>
                                          <p:spTgt spid="30"/>
                                        </p:tgtEl>
                                        <p:attrNameLst>
                                          <p:attrName>ppt_x</p:attrName>
                                        </p:attrNameLst>
                                      </p:cBhvr>
                                      <p:tavLst>
                                        <p:tav tm="0">
                                          <p:val>
                                            <p:strVal val="#ppt_x-.2"/>
                                          </p:val>
                                        </p:tav>
                                        <p:tav tm="100000">
                                          <p:val>
                                            <p:strVal val="#ppt_x"/>
                                          </p:val>
                                        </p:tav>
                                      </p:tavLst>
                                    </p:anim>
                                    <p:anim calcmode="lin" valueType="num">
                                      <p:cBhvr>
                                        <p:cTn id="15"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0"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endParaRPr lang="en-US" sz="1800" dirty="0"/>
          </a:p>
        </p:txBody>
      </p:sp>
      <p:sp>
        <p:nvSpPr>
          <p:cNvPr id="45063" name="Text Box 7"/>
          <p:cNvSpPr txBox="1">
            <a:spLocks noChangeArrowheads="1"/>
          </p:cNvSpPr>
          <p:nvPr/>
        </p:nvSpPr>
        <p:spPr bwMode="gray">
          <a:xfrm>
            <a:off x="4197350" y="3811588"/>
            <a:ext cx="628650" cy="366712"/>
          </a:xfrm>
          <a:prstGeom prst="rect">
            <a:avLst/>
          </a:prstGeom>
          <a:noFill/>
          <a:ln w="9525">
            <a:noFill/>
            <a:miter lim="800000"/>
            <a:headEnd/>
            <a:tailEnd/>
          </a:ln>
          <a:effectLst/>
        </p:spPr>
        <p:txBody>
          <a:bodyPr wrap="none">
            <a:spAutoFit/>
          </a:bodyPr>
          <a:lstStyle/>
          <a:p>
            <a:pPr algn="ctr" eaLnBrk="0" hangingPunct="0"/>
            <a:r>
              <a:rPr lang="en-US">
                <a:solidFill>
                  <a:schemeClr val="bg1"/>
                </a:solidFill>
              </a:rPr>
              <a:t>Text</a:t>
            </a:r>
          </a:p>
        </p:txBody>
      </p:sp>
      <p:sp>
        <p:nvSpPr>
          <p:cNvPr id="45064" name="Text Box 8"/>
          <p:cNvSpPr txBox="1">
            <a:spLocks noChangeArrowheads="1"/>
          </p:cNvSpPr>
          <p:nvPr/>
        </p:nvSpPr>
        <p:spPr bwMode="gray">
          <a:xfrm>
            <a:off x="4387282" y="4344988"/>
            <a:ext cx="248786" cy="369332"/>
          </a:xfrm>
          <a:prstGeom prst="rect">
            <a:avLst/>
          </a:prstGeom>
          <a:noFill/>
          <a:ln w="9525">
            <a:noFill/>
            <a:miter lim="800000"/>
            <a:headEnd/>
            <a:tailEnd/>
          </a:ln>
          <a:effectLst/>
        </p:spPr>
        <p:txBody>
          <a:bodyPr wrap="none">
            <a:spAutoFit/>
          </a:bodyPr>
          <a:lstStyle/>
          <a:p>
            <a:pPr algn="ctr" eaLnBrk="0" hangingPunct="0"/>
            <a:r>
              <a:rPr lang="en-US" dirty="0" smtClean="0">
                <a:solidFill>
                  <a:schemeClr val="bg1"/>
                </a:solidFill>
              </a:rPr>
              <a:t>t</a:t>
            </a:r>
            <a:endParaRPr lang="en-US" dirty="0">
              <a:solidFill>
                <a:schemeClr val="bg1"/>
              </a:solidFill>
            </a:endParaRPr>
          </a:p>
        </p:txBody>
      </p:sp>
      <p:sp>
        <p:nvSpPr>
          <p:cNvPr id="45073" name="Text Box 17"/>
          <p:cNvSpPr txBox="1">
            <a:spLocks noChangeArrowheads="1"/>
          </p:cNvSpPr>
          <p:nvPr/>
        </p:nvSpPr>
        <p:spPr bwMode="gray">
          <a:xfrm>
            <a:off x="4173538" y="1909763"/>
            <a:ext cx="628650" cy="366712"/>
          </a:xfrm>
          <a:prstGeom prst="rect">
            <a:avLst/>
          </a:prstGeom>
          <a:noFill/>
          <a:ln w="9525">
            <a:noFill/>
            <a:miter lim="800000"/>
            <a:headEnd/>
            <a:tailEnd/>
          </a:ln>
          <a:effectLst/>
        </p:spPr>
        <p:txBody>
          <a:bodyPr wrap="none">
            <a:spAutoFit/>
          </a:bodyPr>
          <a:lstStyle/>
          <a:p>
            <a:pPr algn="ctr" eaLnBrk="0" hangingPunct="0"/>
            <a:r>
              <a:rPr lang="en-US">
                <a:solidFill>
                  <a:schemeClr val="bg1"/>
                </a:solidFill>
              </a:rPr>
              <a:t>Text</a:t>
            </a:r>
          </a:p>
        </p:txBody>
      </p:sp>
      <p:sp>
        <p:nvSpPr>
          <p:cNvPr id="45075" name="Text Box 19"/>
          <p:cNvSpPr txBox="1">
            <a:spLocks noChangeArrowheads="1"/>
          </p:cNvSpPr>
          <p:nvPr/>
        </p:nvSpPr>
        <p:spPr bwMode="gray">
          <a:xfrm>
            <a:off x="4173538" y="5643563"/>
            <a:ext cx="628650" cy="366712"/>
          </a:xfrm>
          <a:prstGeom prst="rect">
            <a:avLst/>
          </a:prstGeom>
          <a:noFill/>
          <a:ln w="9525">
            <a:noFill/>
            <a:miter lim="800000"/>
            <a:headEnd/>
            <a:tailEnd/>
          </a:ln>
          <a:effectLst/>
        </p:spPr>
        <p:txBody>
          <a:bodyPr wrap="none">
            <a:spAutoFit/>
          </a:bodyPr>
          <a:lstStyle/>
          <a:p>
            <a:pPr algn="ctr" eaLnBrk="0" hangingPunct="0"/>
            <a:r>
              <a:rPr lang="en-US">
                <a:solidFill>
                  <a:schemeClr val="bg1"/>
                </a:solidFill>
              </a:rPr>
              <a:t>Text</a:t>
            </a:r>
          </a:p>
        </p:txBody>
      </p:sp>
      <p:pic>
        <p:nvPicPr>
          <p:cNvPr id="23" name="22 Imagen" descr="escudo.gif"/>
          <p:cNvPicPr>
            <a:picLocks noChangeAspect="1"/>
          </p:cNvPicPr>
          <p:nvPr/>
        </p:nvPicPr>
        <p:blipFill>
          <a:blip r:embed="rId3" cstate="print"/>
          <a:stretch>
            <a:fillRect/>
          </a:stretch>
        </p:blipFill>
        <p:spPr>
          <a:xfrm>
            <a:off x="179512" y="404664"/>
            <a:ext cx="1224136" cy="1426406"/>
          </a:xfrm>
          <a:prstGeom prst="rect">
            <a:avLst/>
          </a:prstGeom>
          <a:solidFill>
            <a:schemeClr val="bg1"/>
          </a:solidFill>
          <a:ln>
            <a:noFill/>
          </a:ln>
          <a:effectLst>
            <a:softEdge rad="112500"/>
          </a:effectLst>
        </p:spPr>
      </p:pic>
      <p:pic>
        <p:nvPicPr>
          <p:cNvPr id="24" name="Picture 6" descr="LogoDep"/>
          <p:cNvPicPr>
            <a:picLocks noChangeAspect="1" noChangeArrowheads="1"/>
          </p:cNvPicPr>
          <p:nvPr/>
        </p:nvPicPr>
        <p:blipFill>
          <a:blip r:embed="rId4" cstate="print"/>
          <a:srcRect/>
          <a:stretch>
            <a:fillRect/>
          </a:stretch>
        </p:blipFill>
        <p:spPr bwMode="auto">
          <a:xfrm>
            <a:off x="7812360" y="260648"/>
            <a:ext cx="1331640" cy="1285884"/>
          </a:xfrm>
          <a:prstGeom prst="rect">
            <a:avLst/>
          </a:prstGeom>
          <a:ln>
            <a:noFill/>
          </a:ln>
          <a:effectLst>
            <a:softEdge rad="112500"/>
          </a:effectLst>
        </p:spPr>
      </p:pic>
      <p:graphicFrame>
        <p:nvGraphicFramePr>
          <p:cNvPr id="25" name="24 Diagrama"/>
          <p:cNvGraphicFramePr/>
          <p:nvPr/>
        </p:nvGraphicFramePr>
        <p:xfrm>
          <a:off x="467544" y="1268760"/>
          <a:ext cx="8064896" cy="525658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1"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0" fill="hold"/>
                                        <p:tgtEl>
                                          <p:spTgt spid="25"/>
                                        </p:tgtEl>
                                        <p:attrNameLst>
                                          <p:attrName>ppt_w</p:attrName>
                                        </p:attrNameLst>
                                      </p:cBhvr>
                                      <p:tavLst>
                                        <p:tav tm="0" fmla="#ppt_w*sin(2.5*pi*$)">
                                          <p:val>
                                            <p:fltVal val="0"/>
                                          </p:val>
                                        </p:tav>
                                        <p:tav tm="100000">
                                          <p:val>
                                            <p:fltVal val="1"/>
                                          </p:val>
                                        </p:tav>
                                      </p:tavLst>
                                    </p:anim>
                                    <p:anim calcmode="lin" valueType="num">
                                      <p:cBhvr>
                                        <p:cTn id="8" dur="5000" fill="hold"/>
                                        <p:tgtEl>
                                          <p:spTgt spid="2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1">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6" name="Picture 46" descr="D:\Documents and Settings\SEBASTIAN\Configuración local\Archivos temporales de Internet\Content.IE5\IZTM0GM4\MP900407458[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1202" name="Rectangle 2"/>
          <p:cNvSpPr>
            <a:spLocks noGrp="1" noChangeArrowheads="1"/>
          </p:cNvSpPr>
          <p:nvPr>
            <p:ph type="title"/>
          </p:nvPr>
        </p:nvSpPr>
        <p:spPr/>
        <p:txBody>
          <a:bodyPr/>
          <a:lstStyle/>
          <a:p>
            <a:endParaRPr lang="en-US" sz="2000" dirty="0"/>
          </a:p>
        </p:txBody>
      </p:sp>
      <p:graphicFrame>
        <p:nvGraphicFramePr>
          <p:cNvPr id="48" name="47 Diagrama"/>
          <p:cNvGraphicFramePr/>
          <p:nvPr/>
        </p:nvGraphicFramePr>
        <p:xfrm>
          <a:off x="899592" y="1556792"/>
          <a:ext cx="7272808" cy="51283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9" name="48 Imagen" descr="escudo.gif"/>
          <p:cNvPicPr>
            <a:picLocks noChangeAspect="1"/>
          </p:cNvPicPr>
          <p:nvPr/>
        </p:nvPicPr>
        <p:blipFill>
          <a:blip r:embed="rId9" cstate="print"/>
          <a:stretch>
            <a:fillRect/>
          </a:stretch>
        </p:blipFill>
        <p:spPr>
          <a:xfrm>
            <a:off x="179512" y="404664"/>
            <a:ext cx="1224136" cy="1426406"/>
          </a:xfrm>
          <a:prstGeom prst="rect">
            <a:avLst/>
          </a:prstGeom>
          <a:solidFill>
            <a:schemeClr val="bg1"/>
          </a:solidFill>
          <a:ln>
            <a:noFill/>
          </a:ln>
          <a:effectLst>
            <a:softEdge rad="112500"/>
          </a:effectLst>
        </p:spPr>
      </p:pic>
      <p:pic>
        <p:nvPicPr>
          <p:cNvPr id="50" name="Picture 6" descr="LogoDep"/>
          <p:cNvPicPr>
            <a:picLocks noChangeAspect="1" noChangeArrowheads="1"/>
          </p:cNvPicPr>
          <p:nvPr/>
        </p:nvPicPr>
        <p:blipFill>
          <a:blip r:embed="rId10" cstate="print"/>
          <a:srcRect/>
          <a:stretch>
            <a:fillRect/>
          </a:stretch>
        </p:blipFill>
        <p:spPr bwMode="auto">
          <a:xfrm>
            <a:off x="7812360" y="260648"/>
            <a:ext cx="1331640" cy="1285884"/>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xit" presetSubtype="0" fill="hold" grpId="0" nodeType="clickEffect">
                                  <p:stCondLst>
                                    <p:cond delay="0"/>
                                  </p:stCondLst>
                                  <p:childTnLst>
                                    <p:anim calcmode="lin" valueType="num">
                                      <p:cBhvr>
                                        <p:cTn id="6" dur="1000"/>
                                        <p:tgtEl>
                                          <p:spTgt spid="48"/>
                                        </p:tgtEl>
                                        <p:attrNameLst>
                                          <p:attrName>ppt_w</p:attrName>
                                        </p:attrNameLst>
                                      </p:cBhvr>
                                      <p:tavLst>
                                        <p:tav tm="0">
                                          <p:val>
                                            <p:strVal val="ppt_w"/>
                                          </p:val>
                                        </p:tav>
                                        <p:tav tm="100000">
                                          <p:val>
                                            <p:strVal val="ppt_w*0.70"/>
                                          </p:val>
                                        </p:tav>
                                      </p:tavLst>
                                    </p:anim>
                                    <p:anim calcmode="lin" valueType="num">
                                      <p:cBhvr>
                                        <p:cTn id="7" dur="1000"/>
                                        <p:tgtEl>
                                          <p:spTgt spid="48"/>
                                        </p:tgtEl>
                                        <p:attrNameLst>
                                          <p:attrName>ppt_h</p:attrName>
                                        </p:attrNameLst>
                                      </p:cBhvr>
                                      <p:tavLst>
                                        <p:tav tm="0">
                                          <p:val>
                                            <p:strVal val="ppt_h"/>
                                          </p:val>
                                        </p:tav>
                                        <p:tav tm="100000">
                                          <p:val>
                                            <p:strVal val="ppt_h"/>
                                          </p:val>
                                        </p:tav>
                                      </p:tavLst>
                                    </p:anim>
                                    <p:animEffect transition="out" filter="fade">
                                      <p:cBhvr>
                                        <p:cTn id="8" dur="1000"/>
                                        <p:tgtEl>
                                          <p:spTgt spid="48"/>
                                        </p:tgtEl>
                                      </p:cBhvr>
                                    </p:animEffect>
                                    <p:set>
                                      <p:cBhvr>
                                        <p:cTn id="9" dur="1" fill="hold">
                                          <p:stCondLst>
                                            <p:cond delay="999"/>
                                          </p:stCondLst>
                                        </p:cTn>
                                        <p:tgtEl>
                                          <p:spTgt spid="48"/>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1246"/>
                                        </p:tgtEl>
                                        <p:attrNameLst>
                                          <p:attrName>style.visibility</p:attrName>
                                        </p:attrNameLst>
                                      </p:cBhvr>
                                      <p:to>
                                        <p:strVal val="visible"/>
                                      </p:to>
                                    </p:set>
                                    <p:anim calcmode="lin" valueType="num">
                                      <p:cBhvr>
                                        <p:cTn id="14" dur="1000" fill="hold"/>
                                        <p:tgtEl>
                                          <p:spTgt spid="51246"/>
                                        </p:tgtEl>
                                        <p:attrNameLst>
                                          <p:attrName>ppt_w</p:attrName>
                                        </p:attrNameLst>
                                      </p:cBhvr>
                                      <p:tavLst>
                                        <p:tav tm="0">
                                          <p:val>
                                            <p:strVal val="#ppt_w+.3"/>
                                          </p:val>
                                        </p:tav>
                                        <p:tav tm="100000">
                                          <p:val>
                                            <p:strVal val="#ppt_w"/>
                                          </p:val>
                                        </p:tav>
                                      </p:tavLst>
                                    </p:anim>
                                    <p:anim calcmode="lin" valueType="num">
                                      <p:cBhvr>
                                        <p:cTn id="15" dur="1000" fill="hold"/>
                                        <p:tgtEl>
                                          <p:spTgt spid="51246"/>
                                        </p:tgtEl>
                                        <p:attrNameLst>
                                          <p:attrName>ppt_h</p:attrName>
                                        </p:attrNameLst>
                                      </p:cBhvr>
                                      <p:tavLst>
                                        <p:tav tm="0">
                                          <p:val>
                                            <p:strVal val="#ppt_h"/>
                                          </p:val>
                                        </p:tav>
                                        <p:tav tm="100000">
                                          <p:val>
                                            <p:strVal val="#ppt_h"/>
                                          </p:val>
                                        </p:tav>
                                      </p:tavLst>
                                    </p:anim>
                                    <p:animEffect transition="in" filter="fade">
                                      <p:cBhvr>
                                        <p:cTn id="16" dur="1000"/>
                                        <p:tgtEl>
                                          <p:spTgt spid="51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8"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D:\Documents and Settings\SEBASTIAN\Configuración local\Archivos temporales de Internet\Content.IE5\IZTM0GM4\MP900427601[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p:txBody>
          <a:bodyPr/>
          <a:lstStyle/>
          <a:p>
            <a:endParaRPr lang="es-ES" dirty="0" smtClean="0"/>
          </a:p>
          <a:p>
            <a:endParaRPr lang="es-ES" dirty="0"/>
          </a:p>
        </p:txBody>
      </p:sp>
      <p:pic>
        <p:nvPicPr>
          <p:cNvPr id="4" name="3 Imagen" descr="escudo.gif"/>
          <p:cNvPicPr>
            <a:picLocks noChangeAspect="1"/>
          </p:cNvPicPr>
          <p:nvPr/>
        </p:nvPicPr>
        <p:blipFill>
          <a:blip r:embed="rId4" cstate="print"/>
          <a:stretch>
            <a:fillRect/>
          </a:stretch>
        </p:blipFill>
        <p:spPr>
          <a:xfrm>
            <a:off x="179512" y="404664"/>
            <a:ext cx="1224136" cy="1426406"/>
          </a:xfrm>
          <a:prstGeom prst="rect">
            <a:avLst/>
          </a:prstGeom>
          <a:solidFill>
            <a:schemeClr val="bg1"/>
          </a:solidFill>
          <a:ln>
            <a:noFill/>
          </a:ln>
          <a:effectLst>
            <a:softEdge rad="112500"/>
          </a:effectLst>
        </p:spPr>
      </p:pic>
      <p:pic>
        <p:nvPicPr>
          <p:cNvPr id="5" name="Picture 6" descr="LogoDep"/>
          <p:cNvPicPr>
            <a:picLocks noChangeAspect="1" noChangeArrowheads="1"/>
          </p:cNvPicPr>
          <p:nvPr/>
        </p:nvPicPr>
        <p:blipFill>
          <a:blip r:embed="rId5" cstate="print"/>
          <a:srcRect/>
          <a:stretch>
            <a:fillRect/>
          </a:stretch>
        </p:blipFill>
        <p:spPr bwMode="auto">
          <a:xfrm>
            <a:off x="7812360" y="260648"/>
            <a:ext cx="1331640" cy="1285884"/>
          </a:xfrm>
          <a:prstGeom prst="rect">
            <a:avLst/>
          </a:prstGeom>
          <a:ln>
            <a:noFill/>
          </a:ln>
          <a:effectLst>
            <a:softEdge rad="112500"/>
          </a:effectLst>
        </p:spPr>
      </p:pic>
      <p:graphicFrame>
        <p:nvGraphicFramePr>
          <p:cNvPr id="6" name="5 Diagrama"/>
          <p:cNvGraphicFramePr/>
          <p:nvPr/>
        </p:nvGraphicFramePr>
        <p:xfrm>
          <a:off x="827584" y="1397000"/>
          <a:ext cx="7992888" cy="520035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nodeType="clickEffect">
                                  <p:stCondLst>
                                    <p:cond delay="0"/>
                                  </p:stCondLst>
                                  <p:childTnLst>
                                    <p:set>
                                      <p:cBhvr>
                                        <p:cTn id="11" dur="1" fill="hold">
                                          <p:stCondLst>
                                            <p:cond delay="0"/>
                                          </p:stCondLst>
                                        </p:cTn>
                                        <p:tgtEl>
                                          <p:spTgt spid="79874"/>
                                        </p:tgtEl>
                                        <p:attrNameLst>
                                          <p:attrName>style.visibility</p:attrName>
                                        </p:attrNameLst>
                                      </p:cBhvr>
                                      <p:to>
                                        <p:strVal val="visible"/>
                                      </p:to>
                                    </p:set>
                                    <p:anim calcmode="lin" valueType="num">
                                      <p:cBhvr>
                                        <p:cTn id="12" dur="500" fill="hold"/>
                                        <p:tgtEl>
                                          <p:spTgt spid="79874"/>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79874"/>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79874"/>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79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theme/theme1.xml><?xml version="1.0" encoding="utf-8"?>
<a:theme xmlns:a="http://schemas.openxmlformats.org/drawingml/2006/main" name="cdb2004171l">
  <a:themeElements>
    <a:clrScheme name="170Gp_natural_light 2">
      <a:dk1>
        <a:srgbClr val="000000"/>
      </a:dk1>
      <a:lt1>
        <a:srgbClr val="FFFFFF"/>
      </a:lt1>
      <a:dk2>
        <a:srgbClr val="333399"/>
      </a:dk2>
      <a:lt2>
        <a:srgbClr val="C0C0C0"/>
      </a:lt2>
      <a:accent1>
        <a:srgbClr val="2EA9B6"/>
      </a:accent1>
      <a:accent2>
        <a:srgbClr val="F1900F"/>
      </a:accent2>
      <a:accent3>
        <a:srgbClr val="FFFFFF"/>
      </a:accent3>
      <a:accent4>
        <a:srgbClr val="000000"/>
      </a:accent4>
      <a:accent5>
        <a:srgbClr val="ADD1D7"/>
      </a:accent5>
      <a:accent6>
        <a:srgbClr val="DA820C"/>
      </a:accent6>
      <a:hlink>
        <a:srgbClr val="CC3300"/>
      </a:hlink>
      <a:folHlink>
        <a:srgbClr val="0066CC"/>
      </a:folHlink>
    </a:clrScheme>
    <a:fontScheme name="170Gp_natural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70Gp_natural_light 1">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170Gp_natural_light 2">
        <a:dk1>
          <a:srgbClr val="000000"/>
        </a:dk1>
        <a:lt1>
          <a:srgbClr val="FFFFFF"/>
        </a:lt1>
        <a:dk2>
          <a:srgbClr val="333399"/>
        </a:dk2>
        <a:lt2>
          <a:srgbClr val="C0C0C0"/>
        </a:lt2>
        <a:accent1>
          <a:srgbClr val="2EA9B6"/>
        </a:accent1>
        <a:accent2>
          <a:srgbClr val="F1900F"/>
        </a:accent2>
        <a:accent3>
          <a:srgbClr val="FFFFFF"/>
        </a:accent3>
        <a:accent4>
          <a:srgbClr val="000000"/>
        </a:accent4>
        <a:accent5>
          <a:srgbClr val="ADD1D7"/>
        </a:accent5>
        <a:accent6>
          <a:srgbClr val="DA820C"/>
        </a:accent6>
        <a:hlink>
          <a:srgbClr val="CC3300"/>
        </a:hlink>
        <a:folHlink>
          <a:srgbClr val="0066CC"/>
        </a:folHlink>
      </a:clrScheme>
      <a:clrMap bg1="lt1" tx1="dk1" bg2="lt2" tx2="dk2" accent1="accent1" accent2="accent2" accent3="accent3" accent4="accent4" accent5="accent5" accent6="accent6" hlink="hlink" folHlink="folHlink"/>
    </a:extraClrScheme>
    <a:extraClrScheme>
      <a:clrScheme name="170Gp_natural_light 3">
        <a:dk1>
          <a:srgbClr val="000000"/>
        </a:dk1>
        <a:lt1>
          <a:srgbClr val="FFFFFF"/>
        </a:lt1>
        <a:dk2>
          <a:srgbClr val="26728A"/>
        </a:dk2>
        <a:lt2>
          <a:srgbClr val="DDDDDD"/>
        </a:lt2>
        <a:accent1>
          <a:srgbClr val="E29B3C"/>
        </a:accent1>
        <a:accent2>
          <a:srgbClr val="B2B2B2"/>
        </a:accent2>
        <a:accent3>
          <a:srgbClr val="FFFFFF"/>
        </a:accent3>
        <a:accent4>
          <a:srgbClr val="000000"/>
        </a:accent4>
        <a:accent5>
          <a:srgbClr val="EECBAF"/>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cdb2004171l</Template>
  <TotalTime>307</TotalTime>
  <Words>1078</Words>
  <Application>Microsoft Office PowerPoint</Application>
  <PresentationFormat>Presentación en pantalla (4:3)</PresentationFormat>
  <Paragraphs>211</Paragraphs>
  <Slides>12</Slides>
  <Notes>10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12</vt:i4>
      </vt:variant>
    </vt:vector>
  </HeadingPairs>
  <TitlesOfParts>
    <vt:vector size="14" baseType="lpstr">
      <vt:lpstr>cdb2004171l</vt:lpstr>
      <vt:lpstr>Image</vt:lpstr>
      <vt:lpstr>Desarrollo en niños de 8 a 9 años</vt:lpstr>
      <vt:lpstr>Desarrollo en niños de 8 a 9 años</vt:lpstr>
      <vt:lpstr>Desarrollo físico y salud</vt:lpstr>
      <vt:lpstr>Presentación de PowerPoint</vt:lpstr>
      <vt:lpstr>Dinámica de Juego </vt:lpstr>
      <vt:lpstr>Desarrollo Cognitivo</vt:lpstr>
      <vt:lpstr>Presentación de PowerPoint</vt:lpstr>
      <vt:lpstr>Presentación de PowerPoint</vt:lpstr>
      <vt:lpstr>Presentación de PowerPoint</vt:lpstr>
      <vt:lpstr>Aporte de la Natación</vt:lpstr>
      <vt:lpstr>Presentación de PowerPoint</vt:lpstr>
      <vt:lpstr>Presentación de PowerPoint</vt:lpstr>
    </vt:vector>
  </TitlesOfParts>
  <Company>HOGAR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Tercera Infancia</dc:title>
  <dc:creator>SEBASTIAN</dc:creator>
  <cp:lastModifiedBy>JDavid</cp:lastModifiedBy>
  <cp:revision>27</cp:revision>
  <dcterms:created xsi:type="dcterms:W3CDTF">2012-05-12T23:04:25Z</dcterms:created>
  <dcterms:modified xsi:type="dcterms:W3CDTF">2012-05-23T18:05:31Z</dcterms:modified>
</cp:coreProperties>
</file>